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1"/>
  </p:notesMasterIdLst>
  <p:sldIdLst>
    <p:sldId id="256" r:id="rId2"/>
    <p:sldId id="304" r:id="rId3"/>
    <p:sldId id="260" r:id="rId4"/>
    <p:sldId id="305" r:id="rId5"/>
    <p:sldId id="318" r:id="rId6"/>
    <p:sldId id="325" r:id="rId7"/>
    <p:sldId id="326" r:id="rId8"/>
    <p:sldId id="334" r:id="rId9"/>
    <p:sldId id="335" r:id="rId10"/>
    <p:sldId id="337" r:id="rId11"/>
    <p:sldId id="338" r:id="rId12"/>
    <p:sldId id="324" r:id="rId13"/>
    <p:sldId id="333" r:id="rId14"/>
    <p:sldId id="319" r:id="rId15"/>
    <p:sldId id="320" r:id="rId16"/>
    <p:sldId id="323" r:id="rId17"/>
    <p:sldId id="321" r:id="rId18"/>
    <p:sldId id="322" r:id="rId19"/>
    <p:sldId id="327" r:id="rId20"/>
    <p:sldId id="328" r:id="rId21"/>
    <p:sldId id="339" r:id="rId22"/>
    <p:sldId id="329" r:id="rId23"/>
    <p:sldId id="341" r:id="rId24"/>
    <p:sldId id="332" r:id="rId25"/>
    <p:sldId id="330" r:id="rId26"/>
    <p:sldId id="331" r:id="rId27"/>
    <p:sldId id="342" r:id="rId28"/>
    <p:sldId id="343" r:id="rId29"/>
    <p:sldId id="293" r:id="rId30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6CC85-7358-4389-BF16-B74918A22662}" type="datetimeFigureOut">
              <a:rPr lang="es-CL" smtClean="0"/>
              <a:t>26-09-2018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24B63-EAB6-4E59-995D-B33CC281B15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008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91" y="750117"/>
            <a:ext cx="3544411" cy="1862317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4177928" y="4334673"/>
            <a:ext cx="788135" cy="0"/>
          </a:xfrm>
          <a:prstGeom prst="line">
            <a:avLst/>
          </a:prstGeom>
          <a:ln w="57150">
            <a:solidFill>
              <a:srgbClr val="203B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Marcador de fecha 15"/>
          <p:cNvSpPr>
            <a:spLocks noGrp="1"/>
          </p:cNvSpPr>
          <p:nvPr>
            <p:ph type="dt" sz="half" idx="10"/>
          </p:nvPr>
        </p:nvSpPr>
        <p:spPr>
          <a:xfrm>
            <a:off x="3543293" y="6302181"/>
            <a:ext cx="2057400" cy="221274"/>
          </a:xfrm>
        </p:spPr>
        <p:txBody>
          <a:bodyPr/>
          <a:lstStyle>
            <a:lvl1pPr algn="ctr">
              <a:defRPr/>
            </a:lvl1pPr>
          </a:lstStyle>
          <a:p>
            <a:endParaRPr lang="es-CL"/>
          </a:p>
        </p:txBody>
      </p:sp>
      <p:sp>
        <p:nvSpPr>
          <p:cNvPr id="19" name="Título 18"/>
          <p:cNvSpPr>
            <a:spLocks noGrp="1"/>
          </p:cNvSpPr>
          <p:nvPr>
            <p:ph type="title"/>
          </p:nvPr>
        </p:nvSpPr>
        <p:spPr>
          <a:xfrm>
            <a:off x="628650" y="2811504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2"/>
          </p:nvPr>
        </p:nvSpPr>
        <p:spPr>
          <a:xfrm>
            <a:off x="2316480" y="4714420"/>
            <a:ext cx="4511028" cy="37866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975515" y="643641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  <a:latin typeface="Gidolinya" panose="02000503000000000000" pitchFamily="2" charset="0"/>
              </a:rPr>
              <a:t>Santiago, Chile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160020" y="6302181"/>
            <a:ext cx="967740" cy="44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91" y="750117"/>
            <a:ext cx="3544411" cy="1862317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4177928" y="4334673"/>
            <a:ext cx="788135" cy="0"/>
          </a:xfrm>
          <a:prstGeom prst="line">
            <a:avLst/>
          </a:prstGeom>
          <a:ln w="57150">
            <a:solidFill>
              <a:srgbClr val="203B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3975515" y="643641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  <a:latin typeface="Gidolinya" panose="02000503000000000000" pitchFamily="2" charset="0"/>
              </a:rPr>
              <a:t>Santiago, Chile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60020" y="6302181"/>
            <a:ext cx="967740" cy="44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99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096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9076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4172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9779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0" cy="6214683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7193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6425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0360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384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334101" y="1714135"/>
            <a:ext cx="6475797" cy="2962361"/>
          </a:xfrm>
          <a:prstGeom prst="rect">
            <a:avLst/>
          </a:prstGeom>
          <a:noFill/>
          <a:ln w="34925" cmpd="sng">
            <a:solidFill>
              <a:srgbClr val="203B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203BFF"/>
                </a:solidFill>
              </a:ln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1891324" y="1969036"/>
            <a:ext cx="5361354" cy="24525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6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572000" y="1"/>
            <a:ext cx="4572000" cy="6221046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4880768" y="272806"/>
            <a:ext cx="3954463" cy="2751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4880768" y="3296748"/>
            <a:ext cx="3954463" cy="25726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s-CL"/>
          </a:p>
        </p:txBody>
      </p:sp>
      <p:sp>
        <p:nvSpPr>
          <p:cNvPr id="13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938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572000" y="1"/>
            <a:ext cx="4572000" cy="6221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4880768" y="272806"/>
            <a:ext cx="3954463" cy="27511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4880768" y="3296748"/>
            <a:ext cx="3954463" cy="257260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s-CL"/>
          </a:p>
        </p:txBody>
      </p:sp>
      <p:sp>
        <p:nvSpPr>
          <p:cNvPr id="13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784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3199349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264694" y="761999"/>
            <a:ext cx="4276044" cy="2157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64694" y="274112"/>
            <a:ext cx="8606590" cy="487888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4"/>
          </p:nvPr>
        </p:nvSpPr>
        <p:spPr>
          <a:xfrm>
            <a:off x="4603262" y="761999"/>
            <a:ext cx="4268023" cy="2157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55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3199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264694" y="761999"/>
            <a:ext cx="4276044" cy="2157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64694" y="274112"/>
            <a:ext cx="8606590" cy="48788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4"/>
          </p:nvPr>
        </p:nvSpPr>
        <p:spPr>
          <a:xfrm>
            <a:off x="4603262" y="761999"/>
            <a:ext cx="4268023" cy="2157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0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6225540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  <a:lvl2pPr>
              <a:defRPr>
                <a:latin typeface="Gidolinya" panose="02000503000000000000" pitchFamily="2" charset="0"/>
              </a:defRPr>
            </a:lvl2pPr>
            <a:lvl3pPr>
              <a:defRPr>
                <a:latin typeface="Gidolinya" panose="02000503000000000000" pitchFamily="2" charset="0"/>
              </a:defRPr>
            </a:lvl3pPr>
            <a:lvl4pPr>
              <a:defRPr>
                <a:latin typeface="Gidolinya" panose="02000503000000000000" pitchFamily="2" charset="0"/>
              </a:defRPr>
            </a:lvl4pPr>
            <a:lvl5pPr>
              <a:defRPr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4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6225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1pPr>
            <a:lvl2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2pPr>
            <a:lvl3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3pPr>
            <a:lvl4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4pPr>
            <a:lvl5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5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  <a:lvl2pPr>
              <a:defRPr>
                <a:latin typeface="Gidolinya" panose="02000503000000000000" pitchFamily="2" charset="0"/>
              </a:defRPr>
            </a:lvl2pPr>
            <a:lvl3pPr>
              <a:defRPr>
                <a:latin typeface="Gidolinya" panose="02000503000000000000" pitchFamily="2" charset="0"/>
              </a:defRPr>
            </a:lvl3pPr>
            <a:lvl4pPr>
              <a:defRPr>
                <a:latin typeface="Gidolinya" panose="02000503000000000000" pitchFamily="2" charset="0"/>
              </a:defRPr>
            </a:lvl4pPr>
            <a:lvl5pPr>
              <a:defRPr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2129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6225044"/>
            <a:ext cx="9144000" cy="627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/>
          <p:cNvSpPr/>
          <p:nvPr/>
        </p:nvSpPr>
        <p:spPr>
          <a:xfrm>
            <a:off x="0" y="6225044"/>
            <a:ext cx="9144000" cy="627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70748"/>
            <a:ext cx="20574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9" y="6314793"/>
            <a:ext cx="853101" cy="448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9" y="6314793"/>
            <a:ext cx="853101" cy="4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idolinya" panose="020005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7B61-9F10-469E-920A-20FF03782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2811504"/>
            <a:ext cx="8035956" cy="1325563"/>
          </a:xfrm>
        </p:spPr>
        <p:txBody>
          <a:bodyPr>
            <a:normAutofit/>
          </a:bodyPr>
          <a:lstStyle/>
          <a:p>
            <a:r>
              <a:rPr lang="es-CL" sz="6600" dirty="0"/>
              <a:t>Taller de Arduino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FC178-9837-4881-9F34-561987740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CL" dirty="0"/>
              <a:t>Control de sistemas</a:t>
            </a:r>
          </a:p>
        </p:txBody>
      </p:sp>
    </p:spTree>
    <p:extLst>
      <p:ext uri="{BB962C8B-B14F-4D97-AF65-F5344CB8AC3E}">
        <p14:creationId xmlns:p14="http://schemas.microsoft.com/office/powerpoint/2010/main" val="346533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E744E2-D550-4A45-8F37-D1948B09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10</a:t>
            </a:fld>
            <a:endParaRPr lang="es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70E04-73A9-4052-859C-C4C5B5D3E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64" y="216632"/>
            <a:ext cx="8576898" cy="2781545"/>
          </a:xfrm>
        </p:spPr>
        <p:txBody>
          <a:bodyPr/>
          <a:lstStyle/>
          <a:p>
            <a:r>
              <a:rPr lang="es-CL" dirty="0"/>
              <a:t>Control PID: Aplica una corrección en el sistema, basada en un término proporcional, integrativo y derivativo. </a:t>
            </a:r>
          </a:p>
          <a:p>
            <a:endParaRPr lang="es-CL" dirty="0"/>
          </a:p>
          <a:p>
            <a:r>
              <a:rPr lang="es-CL" dirty="0"/>
              <a:t>Error=Referencia-Medido     Señal de control=f(</a:t>
            </a:r>
            <a:r>
              <a:rPr lang="es-CL" dirty="0" err="1"/>
              <a:t>Error,P,I,D</a:t>
            </a:r>
            <a:r>
              <a:rPr lang="es-CL" dirty="0"/>
              <a:t>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7D4556-658E-4589-ABB0-8F175F30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500" y="2431439"/>
            <a:ext cx="87630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03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96D2E2-CDBB-4F1D-A488-2C3D0E8D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11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005E2-B821-4529-9D23-6317B3C65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21274"/>
            <a:ext cx="5715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A4B72-0FFD-4971-AEEA-CBB49655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677" y="262805"/>
            <a:ext cx="4043426" cy="72193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CL" sz="3600" dirty="0">
                <a:solidFill>
                  <a:schemeClr val="bg1"/>
                </a:solidFill>
              </a:rPr>
              <a:t>Control en lazo abierto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17545-0E52-4696-82BE-CC687ACC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12</a:t>
            </a:fld>
            <a:endParaRPr lang="es-CL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C707B76-0D7C-4C2D-B113-48975ECCE51C}"/>
              </a:ext>
            </a:extLst>
          </p:cNvPr>
          <p:cNvSpPr txBox="1">
            <a:spLocks/>
          </p:cNvSpPr>
          <p:nvPr/>
        </p:nvSpPr>
        <p:spPr>
          <a:xfrm>
            <a:off x="187139" y="2980109"/>
            <a:ext cx="4189964" cy="8977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sz="3600" dirty="0">
                <a:solidFill>
                  <a:schemeClr val="bg1"/>
                </a:solidFill>
              </a:rPr>
              <a:t>Objetivo: Actuar motor en ambas direcciones y controlar velocidad en lazo abierto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271FAC4-EE02-4690-847A-9B0EEB0F1C0E}"/>
              </a:ext>
            </a:extLst>
          </p:cNvPr>
          <p:cNvSpPr txBox="1">
            <a:spLocks/>
          </p:cNvSpPr>
          <p:nvPr/>
        </p:nvSpPr>
        <p:spPr>
          <a:xfrm>
            <a:off x="4766897" y="1500437"/>
            <a:ext cx="4189964" cy="278300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sz="3600" dirty="0">
                <a:solidFill>
                  <a:schemeClr val="bg1"/>
                </a:solidFill>
              </a:rPr>
              <a:t>Objetivo: Actuar motor en ambas direcciones y controlar velocidad en lazo abierto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AFD4DE-3B33-457D-B227-DF5AF706A9BB}"/>
              </a:ext>
            </a:extLst>
          </p:cNvPr>
          <p:cNvSpPr txBox="1">
            <a:spLocks/>
          </p:cNvSpPr>
          <p:nvPr/>
        </p:nvSpPr>
        <p:spPr>
          <a:xfrm>
            <a:off x="4832408" y="747346"/>
            <a:ext cx="4189964" cy="499403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dirty="0"/>
              <a:t>Materiales: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L" dirty="0"/>
          </a:p>
          <a:p>
            <a:pPr>
              <a:buFontTx/>
              <a:buChar char="-"/>
            </a:pPr>
            <a:r>
              <a:rPr lang="es-CL" dirty="0"/>
              <a:t>Puente H, Motor 3 V DC, </a:t>
            </a:r>
            <a:r>
              <a:rPr lang="es-CL" dirty="0" err="1"/>
              <a:t>Portapilas</a:t>
            </a:r>
            <a:r>
              <a:rPr lang="es-CL" dirty="0"/>
              <a:t> AAX2, Arduino, </a:t>
            </a:r>
            <a:r>
              <a:rPr lang="es-CL" dirty="0" err="1"/>
              <a:t>Protoboard</a:t>
            </a:r>
            <a:r>
              <a:rPr lang="es-CL" dirty="0"/>
              <a:t>.</a:t>
            </a:r>
          </a:p>
          <a:p>
            <a:pPr>
              <a:buFontTx/>
              <a:buChar char="-"/>
            </a:pPr>
            <a:endParaRPr lang="es-CL" dirty="0"/>
          </a:p>
          <a:p>
            <a:pPr marL="0" indent="0">
              <a:buNone/>
            </a:pPr>
            <a:r>
              <a:rPr lang="es-CL" dirty="0"/>
              <a:t>Indicaciones: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- Ingresar valor PWM mediante comunicación serial.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58981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937F8-DC5C-4F9F-9167-88E4901E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Control de velocidad en lazo abierto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21FC-CFE3-4259-82C1-C9F3BF08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13</a:t>
            </a:fld>
            <a:endParaRPr lang="es-C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615FCA-FEED-450F-9D8E-1CEBA60052C8}"/>
              </a:ext>
            </a:extLst>
          </p:cNvPr>
          <p:cNvSpPr/>
          <p:nvPr/>
        </p:nvSpPr>
        <p:spPr>
          <a:xfrm>
            <a:off x="1655885" y="2857504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Arduino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4A31E-F225-4E8E-8837-A5881DAFFC07}"/>
              </a:ext>
            </a:extLst>
          </p:cNvPr>
          <p:cNvSpPr/>
          <p:nvPr/>
        </p:nvSpPr>
        <p:spPr>
          <a:xfrm>
            <a:off x="3815861" y="2857504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7144D-3E58-4A85-85D0-C69254988252}"/>
              </a:ext>
            </a:extLst>
          </p:cNvPr>
          <p:cNvSpPr txBox="1"/>
          <p:nvPr/>
        </p:nvSpPr>
        <p:spPr>
          <a:xfrm>
            <a:off x="474691" y="2806723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Entrada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7A66D5-4BA9-4859-815E-D8BA23070774}"/>
              </a:ext>
            </a:extLst>
          </p:cNvPr>
          <p:cNvCxnSpPr>
            <a:cxnSpLocks/>
          </p:cNvCxnSpPr>
          <p:nvPr/>
        </p:nvCxnSpPr>
        <p:spPr>
          <a:xfrm>
            <a:off x="7702795" y="3305912"/>
            <a:ext cx="500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D0C686-BF18-4AE6-8823-DA30A87925F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81454" y="3305912"/>
            <a:ext cx="5744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9097E7-B666-4FC3-A043-6F50979D6D3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40724" y="3305912"/>
            <a:ext cx="3751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165BCA-EA29-4A22-B680-AAD15F71C1F9}"/>
              </a:ext>
            </a:extLst>
          </p:cNvPr>
          <p:cNvSpPr/>
          <p:nvPr/>
        </p:nvSpPr>
        <p:spPr>
          <a:xfrm>
            <a:off x="5923081" y="2857504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Rueda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F61CE6-B878-45B5-8BF3-9248DE895DFC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5600700" y="3305912"/>
            <a:ext cx="3223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F12961-F6BD-4475-AF53-784AD1DFF83A}"/>
              </a:ext>
            </a:extLst>
          </p:cNvPr>
          <p:cNvSpPr txBox="1"/>
          <p:nvPr/>
        </p:nvSpPr>
        <p:spPr>
          <a:xfrm>
            <a:off x="7767915" y="2815514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Salida</a:t>
            </a:r>
          </a:p>
        </p:txBody>
      </p:sp>
    </p:spTree>
    <p:extLst>
      <p:ext uri="{BB962C8B-B14F-4D97-AF65-F5344CB8AC3E}">
        <p14:creationId xmlns:p14="http://schemas.microsoft.com/office/powerpoint/2010/main" val="356741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533A2-6DE3-4016-8868-A85E38A2F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14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C6908-17D4-45FA-825D-27EABF55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6" y="2253609"/>
            <a:ext cx="3867562" cy="28452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A3F25D-BA48-4BC4-AB60-75BFEDC0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50" y="122127"/>
            <a:ext cx="7502403" cy="1325563"/>
          </a:xfrm>
        </p:spPr>
        <p:txBody>
          <a:bodyPr/>
          <a:lstStyle/>
          <a:p>
            <a:r>
              <a:rPr lang="es-CL" dirty="0" err="1"/>
              <a:t>Microgear</a:t>
            </a:r>
            <a:r>
              <a:rPr lang="es-CL" dirty="0"/>
              <a:t> Motor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2D05AE-15F9-492E-A40C-C3F8629A6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410944"/>
              </p:ext>
            </p:extLst>
          </p:nvPr>
        </p:nvGraphicFramePr>
        <p:xfrm>
          <a:off x="4739054" y="0"/>
          <a:ext cx="4404946" cy="622495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383179">
                  <a:extLst>
                    <a:ext uri="{9D8B030D-6E8A-4147-A177-3AD203B41FA5}">
                      <a16:colId xmlns:a16="http://schemas.microsoft.com/office/drawing/2014/main" val="3535928193"/>
                    </a:ext>
                  </a:extLst>
                </a:gridCol>
                <a:gridCol w="3021767">
                  <a:extLst>
                    <a:ext uri="{9D8B030D-6E8A-4147-A177-3AD203B41FA5}">
                      <a16:colId xmlns:a16="http://schemas.microsoft.com/office/drawing/2014/main" val="2655533190"/>
                    </a:ext>
                  </a:extLst>
                </a:gridCol>
              </a:tblGrid>
              <a:tr h="480074"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Model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pt-BR" sz="1800">
                          <a:effectLst/>
                          <a:latin typeface="Gidolinya" panose="02000503000000000000" pitchFamily="50" charset="0"/>
                        </a:rPr>
                        <a:t>Micro Gear Motor 1500 Rpm</a:t>
                      </a: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1134820626"/>
                  </a:ext>
                </a:extLst>
              </a:tr>
              <a:tr h="596090"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Speed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sv-SE" sz="1800" dirty="0">
                          <a:effectLst/>
                          <a:latin typeface="Gidolinya" panose="02000503000000000000" pitchFamily="50" charset="0"/>
                        </a:rPr>
                        <a:t>1500 Rpm (Revolution Per Minute)</a:t>
                      </a: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4080170348"/>
                  </a:ext>
                </a:extLst>
              </a:tr>
              <a:tr h="480074"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Stall Torque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es-CL" sz="1800" dirty="0">
                          <a:effectLst/>
                          <a:latin typeface="Gidolinya" panose="02000503000000000000" pitchFamily="50" charset="0"/>
                        </a:rPr>
                        <a:t>450 gr-cm</a:t>
                      </a: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2311057876"/>
                  </a:ext>
                </a:extLst>
              </a:tr>
              <a:tr h="480074"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Voltage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6V</a:t>
                      </a: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1641168521"/>
                  </a:ext>
                </a:extLst>
              </a:tr>
              <a:tr h="596090"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Overvoltageable?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es-CL" sz="1800" dirty="0">
                          <a:effectLst/>
                          <a:latin typeface="Gidolinya" panose="02000503000000000000" pitchFamily="50" charset="0"/>
                        </a:rPr>
                        <a:t>Yes, Up </a:t>
                      </a:r>
                      <a:r>
                        <a:rPr lang="es-CL" sz="1800" dirty="0" err="1">
                          <a:effectLst/>
                          <a:latin typeface="Gidolinya" panose="02000503000000000000" pitchFamily="50" charset="0"/>
                        </a:rPr>
                        <a:t>to</a:t>
                      </a:r>
                      <a:r>
                        <a:rPr lang="es-CL" sz="1800" dirty="0">
                          <a:effectLst/>
                          <a:latin typeface="Gidolinya" panose="02000503000000000000" pitchFamily="50" charset="0"/>
                        </a:rPr>
                        <a:t> 12V</a:t>
                      </a: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349548376"/>
                  </a:ext>
                </a:extLst>
              </a:tr>
              <a:tr h="480074">
                <a:tc>
                  <a:txBody>
                    <a:bodyPr/>
                    <a:lstStyle/>
                    <a:p>
                      <a:r>
                        <a:rPr lang="es-CL" sz="1800" dirty="0" err="1">
                          <a:effectLst/>
                          <a:latin typeface="Gidolinya" panose="02000503000000000000" pitchFamily="50" charset="0"/>
                        </a:rPr>
                        <a:t>Gearbox</a:t>
                      </a:r>
                      <a:r>
                        <a:rPr lang="es-CL" sz="1800" dirty="0">
                          <a:effectLst/>
                          <a:latin typeface="Gidolinya" panose="02000503000000000000" pitchFamily="50" charset="0"/>
                        </a:rPr>
                        <a:t> Ratio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es-CL" sz="1800" dirty="0">
                          <a:effectLst/>
                          <a:latin typeface="Gidolinya" panose="02000503000000000000" pitchFamily="50" charset="0"/>
                        </a:rPr>
                        <a:t>10:1</a:t>
                      </a: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2915885385"/>
                  </a:ext>
                </a:extLst>
              </a:tr>
              <a:tr h="480074"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Idle Current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50 mA</a:t>
                      </a: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1926572796"/>
                  </a:ext>
                </a:extLst>
              </a:tr>
              <a:tr h="480074"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Stall Current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850 mA</a:t>
                      </a: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1633645278"/>
                  </a:ext>
                </a:extLst>
              </a:tr>
              <a:tr h="480074"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Gearbox Type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es-CL" sz="1800" dirty="0" err="1">
                          <a:effectLst/>
                          <a:latin typeface="Gidolinya" panose="02000503000000000000" pitchFamily="50" charset="0"/>
                        </a:rPr>
                        <a:t>Spur</a:t>
                      </a:r>
                      <a:r>
                        <a:rPr lang="es-CL" sz="1800" dirty="0">
                          <a:effectLst/>
                          <a:latin typeface="Gidolinya" panose="02000503000000000000" pitchFamily="50" charset="0"/>
                        </a:rPr>
                        <a:t> </a:t>
                      </a:r>
                      <a:r>
                        <a:rPr lang="es-CL" sz="1800" dirty="0" err="1">
                          <a:effectLst/>
                          <a:latin typeface="Gidolinya" panose="02000503000000000000" pitchFamily="50" charset="0"/>
                        </a:rPr>
                        <a:t>Gearbox</a:t>
                      </a:r>
                      <a:endParaRPr lang="es-CL" sz="1800" dirty="0">
                        <a:effectLst/>
                        <a:latin typeface="Gidolinya" panose="02000503000000000000" pitchFamily="50" charset="0"/>
                      </a:endParaRP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1519305994"/>
                  </a:ext>
                </a:extLst>
              </a:tr>
              <a:tr h="596090"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Dimensions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35.4mm (Overall Length), 12mm x 10mm</a:t>
                      </a: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2718277704"/>
                  </a:ext>
                </a:extLst>
              </a:tr>
              <a:tr h="596090"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Shaft Diameter &amp; Length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nb-NO" sz="1800">
                          <a:effectLst/>
                          <a:latin typeface="Gidolinya" panose="02000503000000000000" pitchFamily="50" charset="0"/>
                        </a:rPr>
                        <a:t>3mm x 9.1mm (D Type)</a:t>
                      </a: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2469334748"/>
                  </a:ext>
                </a:extLst>
              </a:tr>
              <a:tr h="480074">
                <a:tc>
                  <a:txBody>
                    <a:bodyPr/>
                    <a:lstStyle/>
                    <a:p>
                      <a:r>
                        <a:rPr lang="es-CL" sz="1800">
                          <a:effectLst/>
                          <a:latin typeface="Gidolinya" panose="02000503000000000000" pitchFamily="50" charset="0"/>
                        </a:rPr>
                        <a:t>Weight</a:t>
                      </a:r>
                    </a:p>
                  </a:txBody>
                  <a:tcPr marL="20721" marR="20721" marT="10360" marB="10360" anchor="ctr"/>
                </a:tc>
                <a:tc>
                  <a:txBody>
                    <a:bodyPr/>
                    <a:lstStyle/>
                    <a:p>
                      <a:r>
                        <a:rPr lang="es-CL" sz="1800" dirty="0">
                          <a:effectLst/>
                          <a:latin typeface="Gidolinya" panose="02000503000000000000" pitchFamily="50" charset="0"/>
                        </a:rPr>
                        <a:t>11 </a:t>
                      </a:r>
                      <a:r>
                        <a:rPr lang="es-CL" sz="1800" dirty="0" err="1">
                          <a:effectLst/>
                          <a:latin typeface="Gidolinya" panose="02000503000000000000" pitchFamily="50" charset="0"/>
                        </a:rPr>
                        <a:t>grams</a:t>
                      </a:r>
                      <a:endParaRPr lang="es-CL" sz="1800" dirty="0">
                        <a:effectLst/>
                        <a:latin typeface="Gidolinya" panose="02000503000000000000" pitchFamily="50" charset="0"/>
                      </a:endParaRPr>
                    </a:p>
                  </a:txBody>
                  <a:tcPr marL="20721" marR="20721" marT="10360" marB="10360" anchor="ctr"/>
                </a:tc>
                <a:extLst>
                  <a:ext uri="{0D108BD9-81ED-4DB2-BD59-A6C34878D82A}">
                    <a16:rowId xmlns:a16="http://schemas.microsoft.com/office/drawing/2014/main" val="2643629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654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3B805B-3EA4-418F-BA58-2ED49850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15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43B0AB-2CA5-4D93-ABC6-ED1B0EA2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0146"/>
            <a:ext cx="7886700" cy="1341694"/>
          </a:xfrm>
        </p:spPr>
        <p:txBody>
          <a:bodyPr>
            <a:normAutofit/>
          </a:bodyPr>
          <a:lstStyle/>
          <a:p>
            <a:r>
              <a:rPr lang="es-CL" dirty="0"/>
              <a:t>Puente H Dual TB6612FNG</a:t>
            </a:r>
            <a:br>
              <a:rPr lang="es-CL" b="1" dirty="0"/>
            </a:br>
            <a:endParaRPr lang="es-C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5C34F-3FA9-4BFB-9044-D9FEAFCC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512278"/>
            <a:ext cx="4457700" cy="4158761"/>
          </a:xfrm>
        </p:spPr>
        <p:txBody>
          <a:bodyPr>
            <a:normAutofit fontScale="70000" lnSpcReduction="20000"/>
          </a:bodyPr>
          <a:lstStyle/>
          <a:p>
            <a:r>
              <a:rPr lang="en-US" sz="3300" dirty="0"/>
              <a:t>Power supply voltage: VM = 15V max, VCC = 2.7–5.5V</a:t>
            </a:r>
          </a:p>
          <a:p>
            <a:r>
              <a:rPr lang="en-US" sz="3300" dirty="0"/>
              <a:t>Output current: </a:t>
            </a:r>
            <a:r>
              <a:rPr lang="en-US" sz="3300" dirty="0" err="1"/>
              <a:t>Iout</a:t>
            </a:r>
            <a:r>
              <a:rPr lang="en-US" sz="3300" dirty="0"/>
              <a:t> = 1.2A (average) / 3.2A (peak)</a:t>
            </a:r>
          </a:p>
          <a:p>
            <a:r>
              <a:rPr lang="en-US" sz="3300" dirty="0"/>
              <a:t>Standby control to save power</a:t>
            </a:r>
          </a:p>
          <a:p>
            <a:r>
              <a:rPr lang="en-US" sz="3300" dirty="0"/>
              <a:t>CW/CCW/short-brake/stop motor control modes</a:t>
            </a:r>
          </a:p>
          <a:p>
            <a:r>
              <a:rPr lang="en-US" sz="3300" dirty="0"/>
              <a:t>Built-in thermal shutdown circuit and low-voltage detecting circuit</a:t>
            </a:r>
          </a:p>
          <a:p>
            <a:r>
              <a:rPr lang="en-US" sz="3300" dirty="0"/>
              <a:t>All pins of the TB6612FNG broken out to 0.1" spaced pins</a:t>
            </a:r>
          </a:p>
          <a:p>
            <a:r>
              <a:rPr lang="en-US" sz="3300" dirty="0"/>
              <a:t>Filtering capacitors on both supply lines</a:t>
            </a:r>
          </a:p>
          <a:p>
            <a:endParaRPr lang="es-C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98688-D55F-430D-85D2-673644CF5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0" t="11146" r="4768" b="12714"/>
          <a:stretch/>
        </p:blipFill>
        <p:spPr>
          <a:xfrm>
            <a:off x="364673" y="2294792"/>
            <a:ext cx="3755439" cy="31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7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3117-25F5-4FA3-9210-F4FF2636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16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FC20B-9551-4E66-AD87-C3E5944D4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1" t="4403" r="6193" b="5811"/>
          <a:stretch/>
        </p:blipFill>
        <p:spPr>
          <a:xfrm>
            <a:off x="2189284" y="695722"/>
            <a:ext cx="4765431" cy="47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17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F9BF50-EB92-4498-8150-7E140819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17</a:t>
            </a:fld>
            <a:endParaRPr lang="es-CL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CAC96F-7D33-4401-8879-976E537D7E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521188"/>
              </p:ext>
            </p:extLst>
          </p:nvPr>
        </p:nvGraphicFramePr>
        <p:xfrm>
          <a:off x="1099036" y="0"/>
          <a:ext cx="7069018" cy="622495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175624">
                  <a:extLst>
                    <a:ext uri="{9D8B030D-6E8A-4147-A177-3AD203B41FA5}">
                      <a16:colId xmlns:a16="http://schemas.microsoft.com/office/drawing/2014/main" val="627905515"/>
                    </a:ext>
                  </a:extLst>
                </a:gridCol>
                <a:gridCol w="1175624">
                  <a:extLst>
                    <a:ext uri="{9D8B030D-6E8A-4147-A177-3AD203B41FA5}">
                      <a16:colId xmlns:a16="http://schemas.microsoft.com/office/drawing/2014/main" val="3348413209"/>
                    </a:ext>
                  </a:extLst>
                </a:gridCol>
                <a:gridCol w="1175624">
                  <a:extLst>
                    <a:ext uri="{9D8B030D-6E8A-4147-A177-3AD203B41FA5}">
                      <a16:colId xmlns:a16="http://schemas.microsoft.com/office/drawing/2014/main" val="4229369665"/>
                    </a:ext>
                  </a:extLst>
                </a:gridCol>
                <a:gridCol w="3542146">
                  <a:extLst>
                    <a:ext uri="{9D8B030D-6E8A-4147-A177-3AD203B41FA5}">
                      <a16:colId xmlns:a16="http://schemas.microsoft.com/office/drawing/2014/main" val="4102342492"/>
                    </a:ext>
                  </a:extLst>
                </a:gridCol>
              </a:tblGrid>
              <a:tr h="536582">
                <a:tc>
                  <a:txBody>
                    <a:bodyPr/>
                    <a:lstStyle/>
                    <a:p>
                      <a:r>
                        <a:rPr lang="es-CL" sz="2000" dirty="0"/>
                        <a:t>Pin 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 dirty="0"/>
                        <a:t>Función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 dirty="0"/>
                        <a:t>Tipo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 dirty="0"/>
                        <a:t>Notes</a:t>
                      </a:r>
                    </a:p>
                  </a:txBody>
                  <a:tcPr marL="33472" marR="33472" marT="16736" marB="16736" anchor="ctr"/>
                </a:tc>
                <a:extLst>
                  <a:ext uri="{0D108BD9-81ED-4DB2-BD59-A6C34878D82A}">
                    <a16:rowId xmlns:a16="http://schemas.microsoft.com/office/drawing/2014/main" val="3322666115"/>
                  </a:ext>
                </a:extLst>
              </a:tr>
              <a:tr h="710705">
                <a:tc>
                  <a:txBody>
                    <a:bodyPr/>
                    <a:lstStyle/>
                    <a:p>
                      <a:r>
                        <a:rPr lang="es-CL" sz="2000"/>
                        <a:t>VM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 dirty="0"/>
                        <a:t>Motor </a:t>
                      </a:r>
                      <a:r>
                        <a:rPr lang="es-CL" sz="2000" dirty="0" err="1"/>
                        <a:t>Voltage</a:t>
                      </a:r>
                      <a:endParaRPr lang="es-CL" sz="2000" dirty="0"/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Power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Potencia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motores</a:t>
                      </a:r>
                      <a:r>
                        <a:rPr lang="en-US" sz="2000" dirty="0"/>
                        <a:t> (2.2V - 13.5V)</a:t>
                      </a:r>
                    </a:p>
                  </a:txBody>
                  <a:tcPr marL="33472" marR="33472" marT="16736" marB="16736" anchor="ctr"/>
                </a:tc>
                <a:extLst>
                  <a:ext uri="{0D108BD9-81ED-4DB2-BD59-A6C34878D82A}">
                    <a16:rowId xmlns:a16="http://schemas.microsoft.com/office/drawing/2014/main" val="1758545226"/>
                  </a:ext>
                </a:extLst>
              </a:tr>
              <a:tr h="710705">
                <a:tc>
                  <a:txBody>
                    <a:bodyPr/>
                    <a:lstStyle/>
                    <a:p>
                      <a:r>
                        <a:rPr lang="es-CL" sz="2000" dirty="0"/>
                        <a:t>VCC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 dirty="0" err="1"/>
                        <a:t>Logic</a:t>
                      </a:r>
                      <a:r>
                        <a:rPr lang="es-CL" sz="2000" dirty="0"/>
                        <a:t> </a:t>
                      </a:r>
                      <a:r>
                        <a:rPr lang="es-CL" sz="2000" dirty="0" err="1"/>
                        <a:t>Voltage</a:t>
                      </a:r>
                      <a:endParaRPr lang="es-CL" sz="2000" dirty="0"/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 dirty="0" err="1"/>
                        <a:t>Power</a:t>
                      </a:r>
                      <a:endParaRPr lang="es-CL" sz="2000" dirty="0"/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Potencia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controlador</a:t>
                      </a:r>
                      <a:r>
                        <a:rPr lang="en-US" sz="2000" dirty="0"/>
                        <a:t> (2.7V - 5.5V)</a:t>
                      </a:r>
                    </a:p>
                  </a:txBody>
                  <a:tcPr marL="33472" marR="33472" marT="16736" marB="16736" anchor="ctr"/>
                </a:tc>
                <a:extLst>
                  <a:ext uri="{0D108BD9-81ED-4DB2-BD59-A6C34878D82A}">
                    <a16:rowId xmlns:a16="http://schemas.microsoft.com/office/drawing/2014/main" val="2989259806"/>
                  </a:ext>
                </a:extLst>
              </a:tr>
              <a:tr h="622287">
                <a:tc>
                  <a:txBody>
                    <a:bodyPr/>
                    <a:lstStyle/>
                    <a:p>
                      <a:r>
                        <a:rPr lang="es-CL" sz="2000"/>
                        <a:t>GND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 dirty="0" err="1"/>
                        <a:t>Ground</a:t>
                      </a:r>
                      <a:endParaRPr lang="es-CL" sz="2000" dirty="0"/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Power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Tierra</a:t>
                      </a:r>
                    </a:p>
                  </a:txBody>
                  <a:tcPr marL="33472" marR="33472" marT="16736" marB="16736" anchor="ctr"/>
                </a:tc>
                <a:extLst>
                  <a:ext uri="{0D108BD9-81ED-4DB2-BD59-A6C34878D82A}">
                    <a16:rowId xmlns:a16="http://schemas.microsoft.com/office/drawing/2014/main" val="1914664785"/>
                  </a:ext>
                </a:extLst>
              </a:tr>
              <a:tr h="435602">
                <a:tc>
                  <a:txBody>
                    <a:bodyPr/>
                    <a:lstStyle/>
                    <a:p>
                      <a:r>
                        <a:rPr lang="es-CL" sz="2000" dirty="0"/>
                        <a:t>STBY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Standby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 dirty="0"/>
                        <a:t>Input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Activar</a:t>
                      </a:r>
                      <a:endParaRPr lang="en-US" sz="2000" dirty="0"/>
                    </a:p>
                  </a:txBody>
                  <a:tcPr marL="33472" marR="33472" marT="16736" marB="16736" anchor="ctr"/>
                </a:tc>
                <a:extLst>
                  <a:ext uri="{0D108BD9-81ED-4DB2-BD59-A6C34878D82A}">
                    <a16:rowId xmlns:a16="http://schemas.microsoft.com/office/drawing/2014/main" val="3409715731"/>
                  </a:ext>
                </a:extLst>
              </a:tr>
              <a:tr h="710705">
                <a:tc>
                  <a:txBody>
                    <a:bodyPr/>
                    <a:lstStyle/>
                    <a:p>
                      <a:r>
                        <a:rPr lang="es-CL" sz="2000" dirty="0"/>
                        <a:t>AIN1/BIN1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 1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 dirty="0"/>
                        <a:t>Input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Dirección</a:t>
                      </a:r>
                      <a:endParaRPr lang="en-US" sz="2000" dirty="0"/>
                    </a:p>
                  </a:txBody>
                  <a:tcPr marL="33472" marR="33472" marT="16736" marB="16736" anchor="ctr"/>
                </a:tc>
                <a:extLst>
                  <a:ext uri="{0D108BD9-81ED-4DB2-BD59-A6C34878D82A}">
                    <a16:rowId xmlns:a16="http://schemas.microsoft.com/office/drawing/2014/main" val="878652202"/>
                  </a:ext>
                </a:extLst>
              </a:tr>
              <a:tr h="710705">
                <a:tc>
                  <a:txBody>
                    <a:bodyPr/>
                    <a:lstStyle/>
                    <a:p>
                      <a:r>
                        <a:rPr lang="es-CL" sz="2000"/>
                        <a:t>AIN2/BIN2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 2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Input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Dirección</a:t>
                      </a:r>
                      <a:endParaRPr lang="en-US" sz="2000" dirty="0"/>
                    </a:p>
                  </a:txBody>
                  <a:tcPr marL="33472" marR="33472" marT="16736" marB="16736" anchor="ctr"/>
                </a:tc>
                <a:extLst>
                  <a:ext uri="{0D108BD9-81ED-4DB2-BD59-A6C34878D82A}">
                    <a16:rowId xmlns:a16="http://schemas.microsoft.com/office/drawing/2014/main" val="2946066098"/>
                  </a:ext>
                </a:extLst>
              </a:tr>
              <a:tr h="710705">
                <a:tc>
                  <a:txBody>
                    <a:bodyPr/>
                    <a:lstStyle/>
                    <a:p>
                      <a:r>
                        <a:rPr lang="es-CL" sz="2000"/>
                        <a:t>PWMA/PWMB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PWM input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 dirty="0"/>
                        <a:t>Input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Control </a:t>
                      </a:r>
                      <a:r>
                        <a:rPr lang="en-US" sz="2000" dirty="0" err="1"/>
                        <a:t>Velocidad</a:t>
                      </a:r>
                      <a:endParaRPr lang="en-US" sz="2000" dirty="0"/>
                    </a:p>
                  </a:txBody>
                  <a:tcPr marL="33472" marR="33472" marT="16736" marB="16736" anchor="ctr"/>
                </a:tc>
                <a:extLst>
                  <a:ext uri="{0D108BD9-81ED-4DB2-BD59-A6C34878D82A}">
                    <a16:rowId xmlns:a16="http://schemas.microsoft.com/office/drawing/2014/main" val="1926550834"/>
                  </a:ext>
                </a:extLst>
              </a:tr>
              <a:tr h="538479">
                <a:tc>
                  <a:txBody>
                    <a:bodyPr/>
                    <a:lstStyle/>
                    <a:p>
                      <a:r>
                        <a:rPr lang="es-CL" sz="2000"/>
                        <a:t>A01/B01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Output 1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Output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Conector</a:t>
                      </a:r>
                      <a:r>
                        <a:rPr lang="en-US" sz="2000" dirty="0"/>
                        <a:t> Motor</a:t>
                      </a:r>
                    </a:p>
                  </a:txBody>
                  <a:tcPr marL="33472" marR="33472" marT="16736" marB="16736" anchor="ctr"/>
                </a:tc>
                <a:extLst>
                  <a:ext uri="{0D108BD9-81ED-4DB2-BD59-A6C34878D82A}">
                    <a16:rowId xmlns:a16="http://schemas.microsoft.com/office/drawing/2014/main" val="2416578744"/>
                  </a:ext>
                </a:extLst>
              </a:tr>
              <a:tr h="538479">
                <a:tc>
                  <a:txBody>
                    <a:bodyPr/>
                    <a:lstStyle/>
                    <a:p>
                      <a:r>
                        <a:rPr lang="es-CL" sz="2000"/>
                        <a:t>A02/B02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Output 2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s-CL" sz="2000"/>
                        <a:t>Output</a:t>
                      </a:r>
                    </a:p>
                  </a:txBody>
                  <a:tcPr marL="33472" marR="33472" marT="16736" marB="16736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Conector</a:t>
                      </a:r>
                      <a:r>
                        <a:rPr lang="en-US" sz="2000" dirty="0"/>
                        <a:t> Motor</a:t>
                      </a:r>
                    </a:p>
                  </a:txBody>
                  <a:tcPr marL="33472" marR="33472" marT="16736" marB="16736" anchor="ctr"/>
                </a:tc>
                <a:extLst>
                  <a:ext uri="{0D108BD9-81ED-4DB2-BD59-A6C34878D82A}">
                    <a16:rowId xmlns:a16="http://schemas.microsoft.com/office/drawing/2014/main" val="410151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92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26FB2-671B-4364-AECC-61DD21FB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18</a:t>
            </a:fld>
            <a:endParaRPr lang="es-C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894C7-6A59-4B95-9269-0F6CFECB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04" y="344185"/>
            <a:ext cx="7533592" cy="56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7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C9082-AC78-4370-BDEE-C092044C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19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E651A-0CAA-4A0B-B411-A974D9E8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58" y="122127"/>
            <a:ext cx="7886700" cy="959327"/>
          </a:xfrm>
        </p:spPr>
        <p:txBody>
          <a:bodyPr/>
          <a:lstStyle/>
          <a:p>
            <a:r>
              <a:rPr lang="es-CL" dirty="0"/>
              <a:t>Funciones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357A7-3644-4718-99C5-DD6648611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714498"/>
            <a:ext cx="7886700" cy="3464169"/>
          </a:xfrm>
        </p:spPr>
        <p:txBody>
          <a:bodyPr/>
          <a:lstStyle/>
          <a:p>
            <a:r>
              <a:rPr lang="es-CL" dirty="0" err="1"/>
              <a:t>Serial.begin</a:t>
            </a:r>
            <a:r>
              <a:rPr lang="es-CL" dirty="0"/>
              <a:t>(</a:t>
            </a:r>
            <a:r>
              <a:rPr lang="es-CL" dirty="0" err="1"/>
              <a:t>baudrate</a:t>
            </a:r>
            <a:r>
              <a:rPr lang="es-CL" dirty="0"/>
              <a:t>):--</a:t>
            </a:r>
          </a:p>
          <a:p>
            <a:r>
              <a:rPr lang="es-CL" dirty="0" err="1"/>
              <a:t>Serial.available</a:t>
            </a:r>
            <a:r>
              <a:rPr lang="es-CL" dirty="0"/>
              <a:t>(): Detecta si se ingresó un información a través de la comunicación serial -&gt; true o false</a:t>
            </a:r>
          </a:p>
          <a:p>
            <a:r>
              <a:rPr lang="es-CL" dirty="0" err="1"/>
              <a:t>Serial.parseInt</a:t>
            </a:r>
            <a:r>
              <a:rPr lang="es-CL" dirty="0"/>
              <a:t>(): Entrega números enteros ingresados a través del monitor serial.</a:t>
            </a:r>
          </a:p>
          <a:p>
            <a:r>
              <a:rPr lang="es-CL" dirty="0" err="1"/>
              <a:t>digitalWrite</a:t>
            </a:r>
            <a:r>
              <a:rPr lang="es-CL" dirty="0"/>
              <a:t>(</a:t>
            </a:r>
            <a:r>
              <a:rPr lang="es-CL" dirty="0" err="1"/>
              <a:t>pin,state</a:t>
            </a:r>
            <a:r>
              <a:rPr lang="es-CL" dirty="0"/>
              <a:t>):</a:t>
            </a:r>
          </a:p>
          <a:p>
            <a:r>
              <a:rPr lang="es-CL" dirty="0" err="1"/>
              <a:t>analogWrite</a:t>
            </a:r>
            <a:r>
              <a:rPr lang="es-CL" dirty="0"/>
              <a:t>(</a:t>
            </a:r>
            <a:r>
              <a:rPr lang="es-CL" dirty="0" err="1"/>
              <a:t>pin,pwm</a:t>
            </a:r>
            <a:r>
              <a:rPr lang="es-CL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4953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532B09-87FA-4C73-9F27-8775472F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41" y="2060761"/>
            <a:ext cx="7377344" cy="2457973"/>
          </a:xfrm>
        </p:spPr>
        <p:txBody>
          <a:bodyPr>
            <a:normAutofit/>
          </a:bodyPr>
          <a:lstStyle/>
          <a:p>
            <a:r>
              <a:rPr lang="es-CL" sz="6000" dirty="0">
                <a:solidFill>
                  <a:schemeClr val="tx1"/>
                </a:solidFill>
              </a:rPr>
              <a:t>En el capítulo anterior…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D7D90-751F-42DE-8DEE-9C9C5D38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806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53DEF-E8BE-4927-94DC-51CACAF5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20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1FE22-5048-4388-8936-739D9A39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8127"/>
            <a:ext cx="9117623" cy="3420208"/>
          </a:xfrm>
        </p:spPr>
        <p:txBody>
          <a:bodyPr>
            <a:normAutofit/>
          </a:bodyPr>
          <a:lstStyle/>
          <a:p>
            <a:pPr algn="ctr"/>
            <a:r>
              <a:rPr lang="es-CL" sz="6600" dirty="0"/>
              <a:t>¿Y si queremos controlar más </a:t>
            </a:r>
            <a:br>
              <a:rPr lang="es-CL" sz="6600" dirty="0"/>
            </a:br>
            <a:r>
              <a:rPr lang="es-CL" sz="6600" dirty="0"/>
              <a:t>precisamente la frecuencia?</a:t>
            </a:r>
          </a:p>
        </p:txBody>
      </p:sp>
    </p:spTree>
    <p:extLst>
      <p:ext uri="{BB962C8B-B14F-4D97-AF65-F5344CB8AC3E}">
        <p14:creationId xmlns:p14="http://schemas.microsoft.com/office/powerpoint/2010/main" val="1430331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85CCC-8746-4D4F-A63A-3A04E683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21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1C95C-8E7B-4989-9737-13B00D644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83971"/>
            <a:ext cx="8915400" cy="3006969"/>
          </a:xfrm>
        </p:spPr>
        <p:txBody>
          <a:bodyPr>
            <a:normAutofit/>
          </a:bodyPr>
          <a:lstStyle/>
          <a:p>
            <a:pPr algn="ctr"/>
            <a:r>
              <a:rPr lang="es-CL" sz="7200" dirty="0"/>
              <a:t>¿Cómo medimos la frecuencia?</a:t>
            </a:r>
          </a:p>
        </p:txBody>
      </p:sp>
    </p:spTree>
    <p:extLst>
      <p:ext uri="{BB962C8B-B14F-4D97-AF65-F5344CB8AC3E}">
        <p14:creationId xmlns:p14="http://schemas.microsoft.com/office/powerpoint/2010/main" val="3258999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5E1124-B250-4E85-830B-648FE846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22</a:t>
            </a:fld>
            <a:endParaRPr lang="es-C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C8687-5EF3-41EA-A58C-9F1FF9D60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1" t="11026" r="29230" b="14445"/>
          <a:stretch/>
        </p:blipFill>
        <p:spPr>
          <a:xfrm>
            <a:off x="733371" y="254976"/>
            <a:ext cx="7677257" cy="56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78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C9082-AC78-4370-BDEE-C092044C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23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E651A-0CAA-4A0B-B411-A974D9E8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58" y="122127"/>
            <a:ext cx="7886700" cy="959327"/>
          </a:xfrm>
        </p:spPr>
        <p:txBody>
          <a:bodyPr/>
          <a:lstStyle/>
          <a:p>
            <a:r>
              <a:rPr lang="es-CL" dirty="0"/>
              <a:t>Funciones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357A7-3644-4718-99C5-DD6648611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42" y="1837590"/>
            <a:ext cx="7886700" cy="1468317"/>
          </a:xfrm>
        </p:spPr>
        <p:txBody>
          <a:bodyPr/>
          <a:lstStyle/>
          <a:p>
            <a:r>
              <a:rPr lang="es-CL" dirty="0" err="1"/>
              <a:t>millis</a:t>
            </a:r>
            <a:r>
              <a:rPr lang="es-CL" dirty="0"/>
              <a:t>(): Entrega el tiempo en milisegundos desde que el Arduino se enciende. La variable es </a:t>
            </a:r>
            <a:r>
              <a:rPr lang="es-CL" dirty="0" err="1"/>
              <a:t>unsigned</a:t>
            </a:r>
            <a:r>
              <a:rPr lang="es-CL" dirty="0"/>
              <a:t> </a:t>
            </a:r>
            <a:r>
              <a:rPr lang="es-CL" dirty="0" err="1"/>
              <a:t>long</a:t>
            </a:r>
            <a:r>
              <a:rPr lang="es-CL" dirty="0"/>
              <a:t>.</a:t>
            </a:r>
          </a:p>
          <a:p>
            <a:r>
              <a:rPr lang="es-CL" dirty="0" err="1"/>
              <a:t>digitalRead</a:t>
            </a:r>
            <a:r>
              <a:rPr lang="es-CL" dirty="0"/>
              <a:t>(pin):--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094B90-C3EC-4D4D-92D6-772DFDCD034E}"/>
              </a:ext>
            </a:extLst>
          </p:cNvPr>
          <p:cNvCxnSpPr/>
          <p:nvPr/>
        </p:nvCxnSpPr>
        <p:spPr>
          <a:xfrm>
            <a:off x="729762" y="4774223"/>
            <a:ext cx="75174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5C5F95-7EFA-49B6-A20F-AF20878E94F1}"/>
              </a:ext>
            </a:extLst>
          </p:cNvPr>
          <p:cNvCxnSpPr/>
          <p:nvPr/>
        </p:nvCxnSpPr>
        <p:spPr>
          <a:xfrm>
            <a:off x="2470638" y="4440115"/>
            <a:ext cx="0" cy="64183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C2F6CE-0F55-4E04-8BDE-1783986C61CE}"/>
              </a:ext>
            </a:extLst>
          </p:cNvPr>
          <p:cNvCxnSpPr/>
          <p:nvPr/>
        </p:nvCxnSpPr>
        <p:spPr>
          <a:xfrm>
            <a:off x="7634653" y="4440114"/>
            <a:ext cx="0" cy="64183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11D0EAE-76E5-4E22-80F5-4710B652371A}"/>
              </a:ext>
            </a:extLst>
          </p:cNvPr>
          <p:cNvSpPr txBox="1">
            <a:spLocks/>
          </p:cNvSpPr>
          <p:nvPr/>
        </p:nvSpPr>
        <p:spPr>
          <a:xfrm>
            <a:off x="7062422" y="3829047"/>
            <a:ext cx="1144461" cy="5055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dirty="0" err="1"/>
              <a:t>millis</a:t>
            </a:r>
            <a:r>
              <a:rPr lang="es-CL" dirty="0"/>
              <a:t>()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A8B1B2B-D6E8-47F5-9AEC-46E364C037DA}"/>
              </a:ext>
            </a:extLst>
          </p:cNvPr>
          <p:cNvSpPr txBox="1">
            <a:spLocks/>
          </p:cNvSpPr>
          <p:nvPr/>
        </p:nvSpPr>
        <p:spPr>
          <a:xfrm>
            <a:off x="1718166" y="3819506"/>
            <a:ext cx="2230315" cy="6418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dirty="0"/>
              <a:t>Variable=</a:t>
            </a:r>
            <a:r>
              <a:rPr lang="es-CL" dirty="0" err="1"/>
              <a:t>millis</a:t>
            </a:r>
            <a:r>
              <a:rPr lang="es-CL" dirty="0"/>
              <a:t>()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AC8A23D-0D85-4E74-B5E5-D0D1F8D5F5F2}"/>
              </a:ext>
            </a:extLst>
          </p:cNvPr>
          <p:cNvSpPr txBox="1">
            <a:spLocks/>
          </p:cNvSpPr>
          <p:nvPr/>
        </p:nvSpPr>
        <p:spPr>
          <a:xfrm>
            <a:off x="1904269" y="4260624"/>
            <a:ext cx="2230315" cy="6418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dirty="0">
                <a:solidFill>
                  <a:srgbClr val="FF0000"/>
                </a:solidFill>
              </a:rPr>
              <a:t>t1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41AD073-4B61-4E13-95A7-692B0F17CD6E}"/>
              </a:ext>
            </a:extLst>
          </p:cNvPr>
          <p:cNvSpPr txBox="1">
            <a:spLocks/>
          </p:cNvSpPr>
          <p:nvPr/>
        </p:nvSpPr>
        <p:spPr>
          <a:xfrm>
            <a:off x="7132027" y="4251112"/>
            <a:ext cx="2230315" cy="6418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dirty="0">
                <a:solidFill>
                  <a:srgbClr val="FF0000"/>
                </a:solidFill>
              </a:rPr>
              <a:t>t2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5F0D1D3-0D6D-4BF8-B71B-2FB301EE5A47}"/>
              </a:ext>
            </a:extLst>
          </p:cNvPr>
          <p:cNvSpPr txBox="1">
            <a:spLocks/>
          </p:cNvSpPr>
          <p:nvPr/>
        </p:nvSpPr>
        <p:spPr>
          <a:xfrm>
            <a:off x="1904269" y="5425542"/>
            <a:ext cx="6220916" cy="6418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dirty="0"/>
              <a:t>Tiempo transcurrido = t2-t1 = </a:t>
            </a:r>
            <a:r>
              <a:rPr lang="es-CL" dirty="0" err="1"/>
              <a:t>millis</a:t>
            </a:r>
            <a:r>
              <a:rPr lang="es-CL" dirty="0"/>
              <a:t>()-variable</a:t>
            </a:r>
          </a:p>
        </p:txBody>
      </p:sp>
    </p:spTree>
    <p:extLst>
      <p:ext uri="{BB962C8B-B14F-4D97-AF65-F5344CB8AC3E}">
        <p14:creationId xmlns:p14="http://schemas.microsoft.com/office/powerpoint/2010/main" val="99457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5E834-7482-4B92-9D31-011BB79C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24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CBCEAE-B632-43DB-8DAE-FD8AA781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Control de velocidad en lazo cerrado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E43AC2-E851-41A7-84D9-AA240A5D4DA0}"/>
              </a:ext>
            </a:extLst>
          </p:cNvPr>
          <p:cNvGrpSpPr/>
          <p:nvPr/>
        </p:nvGrpSpPr>
        <p:grpSpPr>
          <a:xfrm>
            <a:off x="1263337" y="2321112"/>
            <a:ext cx="378070" cy="369332"/>
            <a:chOff x="1485899" y="3938954"/>
            <a:chExt cx="378070" cy="36933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01944D-7296-451F-9EE7-96E0C8232EFF}"/>
                </a:ext>
              </a:extLst>
            </p:cNvPr>
            <p:cNvSpPr/>
            <p:nvPr/>
          </p:nvSpPr>
          <p:spPr>
            <a:xfrm>
              <a:off x="1485900" y="3938954"/>
              <a:ext cx="378069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FB1285B5-4135-4051-BBAF-C0BF915AE9F9}"/>
                </a:ext>
              </a:extLst>
            </p:cNvPr>
            <p:cNvSpPr/>
            <p:nvPr/>
          </p:nvSpPr>
          <p:spPr>
            <a:xfrm>
              <a:off x="1485899" y="3938954"/>
              <a:ext cx="378069" cy="369332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926E6A-2EFC-49CF-A813-824E916B3CAC}"/>
              </a:ext>
            </a:extLst>
          </p:cNvPr>
          <p:cNvSpPr/>
          <p:nvPr/>
        </p:nvSpPr>
        <p:spPr>
          <a:xfrm>
            <a:off x="1959217" y="2057370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Arduino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14CA62-0C32-433C-AF88-071AB58E9A70}"/>
              </a:ext>
            </a:extLst>
          </p:cNvPr>
          <p:cNvSpPr/>
          <p:nvPr/>
        </p:nvSpPr>
        <p:spPr>
          <a:xfrm>
            <a:off x="4119193" y="2057370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Motor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A2C6-7AAA-4F46-BB63-FFA24DF423EB}"/>
              </a:ext>
            </a:extLst>
          </p:cNvPr>
          <p:cNvSpPr txBox="1"/>
          <p:nvPr/>
        </p:nvSpPr>
        <p:spPr>
          <a:xfrm>
            <a:off x="174379" y="2046304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Entrada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B16BAE-A67E-476D-A73F-CCD6A71DAC49}"/>
              </a:ext>
            </a:extLst>
          </p:cNvPr>
          <p:cNvCxnSpPr>
            <a:cxnSpLocks/>
          </p:cNvCxnSpPr>
          <p:nvPr/>
        </p:nvCxnSpPr>
        <p:spPr>
          <a:xfrm>
            <a:off x="8006127" y="2505778"/>
            <a:ext cx="500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9A7845-B03F-4B10-9316-94B2251B53D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52951" y="2505778"/>
            <a:ext cx="3062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F12B1E-DF49-4212-93C5-1729F6FE5A5A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744056" y="2505778"/>
            <a:ext cx="3751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E2EDC2-412E-4976-80DD-77A7F214783C}"/>
              </a:ext>
            </a:extLst>
          </p:cNvPr>
          <p:cNvSpPr/>
          <p:nvPr/>
        </p:nvSpPr>
        <p:spPr>
          <a:xfrm>
            <a:off x="6226413" y="2057370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Rueda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97EFC9-8C6E-4BD5-BB45-9910A610B2E1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904032" y="2505778"/>
            <a:ext cx="3223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52782E-62F5-4244-B1B6-544D089C6343}"/>
              </a:ext>
            </a:extLst>
          </p:cNvPr>
          <p:cNvSpPr/>
          <p:nvPr/>
        </p:nvSpPr>
        <p:spPr>
          <a:xfrm>
            <a:off x="4119192" y="3694319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Sensor IR</a:t>
            </a:r>
          </a:p>
        </p:txBody>
      </p:sp>
      <p:cxnSp>
        <p:nvCxnSpPr>
          <p:cNvPr id="17" name="Straight Arrow Connector 18">
            <a:extLst>
              <a:ext uri="{FF2B5EF4-FFF2-40B4-BE49-F238E27FC236}">
                <a16:creationId xmlns:a16="http://schemas.microsoft.com/office/drawing/2014/main" id="{25FBE4B2-2E2D-401D-B478-E1176801D436}"/>
              </a:ext>
            </a:extLst>
          </p:cNvPr>
          <p:cNvCxnSpPr>
            <a:cxnSpLocks/>
            <a:stCxn id="14" idx="3"/>
            <a:endCxn id="16" idx="3"/>
          </p:cNvCxnSpPr>
          <p:nvPr/>
        </p:nvCxnSpPr>
        <p:spPr>
          <a:xfrm flipH="1">
            <a:off x="5904031" y="2505778"/>
            <a:ext cx="2107221" cy="1636949"/>
          </a:xfrm>
          <a:prstGeom prst="bentConnector3">
            <a:avLst>
              <a:gd name="adj1" fmla="val -1084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6">
            <a:extLst>
              <a:ext uri="{FF2B5EF4-FFF2-40B4-BE49-F238E27FC236}">
                <a16:creationId xmlns:a16="http://schemas.microsoft.com/office/drawing/2014/main" id="{B5CFB9DD-9963-4E4A-8711-3F100B86D082}"/>
              </a:ext>
            </a:extLst>
          </p:cNvPr>
          <p:cNvCxnSpPr>
            <a:stCxn id="16" idx="1"/>
            <a:endCxn id="6" idx="4"/>
          </p:cNvCxnSpPr>
          <p:nvPr/>
        </p:nvCxnSpPr>
        <p:spPr>
          <a:xfrm rot="10800000">
            <a:off x="1452374" y="2690445"/>
            <a:ext cx="2666819" cy="14522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FD3254-5EBC-491E-8EDF-332733893EC5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650807" y="2505778"/>
            <a:ext cx="6125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2FE683-0B46-4E09-8E96-9948332B8964}"/>
              </a:ext>
            </a:extLst>
          </p:cNvPr>
          <p:cNvSpPr txBox="1"/>
          <p:nvPr/>
        </p:nvSpPr>
        <p:spPr>
          <a:xfrm>
            <a:off x="2309172" y="3674434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Error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E47F54-AA86-4661-833B-94DD9D5FA7D2}"/>
              </a:ext>
            </a:extLst>
          </p:cNvPr>
          <p:cNvSpPr txBox="1"/>
          <p:nvPr/>
        </p:nvSpPr>
        <p:spPr>
          <a:xfrm>
            <a:off x="2420896" y="5056677"/>
            <a:ext cx="532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Error=Referencia(entrada)-Valor medido</a:t>
            </a:r>
          </a:p>
        </p:txBody>
      </p:sp>
    </p:spTree>
    <p:extLst>
      <p:ext uri="{BB962C8B-B14F-4D97-AF65-F5344CB8AC3E}">
        <p14:creationId xmlns:p14="http://schemas.microsoft.com/office/powerpoint/2010/main" val="4050066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F33E3F-575D-4E80-8CF0-D3CDD6C1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25</a:t>
            </a:fld>
            <a:endParaRPr lang="es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301C3-1FB2-41CB-AC8E-68241A0C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974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3600" dirty="0"/>
              <a:t>Ahora, se indicarán las RPM en lugar de el valor del PWM.</a:t>
            </a:r>
          </a:p>
          <a:p>
            <a:pPr marL="0" indent="0">
              <a:buNone/>
            </a:pPr>
            <a:endParaRPr lang="es-CL" sz="3600" dirty="0"/>
          </a:p>
          <a:p>
            <a:pPr marL="0" indent="0">
              <a:buNone/>
            </a:pPr>
            <a:r>
              <a:rPr lang="es-CL" sz="3600" dirty="0"/>
              <a:t>Este último será resultado de una operación sobre el error.</a:t>
            </a:r>
          </a:p>
        </p:txBody>
      </p:sp>
    </p:spTree>
    <p:extLst>
      <p:ext uri="{BB962C8B-B14F-4D97-AF65-F5344CB8AC3E}">
        <p14:creationId xmlns:p14="http://schemas.microsoft.com/office/powerpoint/2010/main" val="3282643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35E46F-A2DD-4939-B06C-511A4A7A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26</a:t>
            </a:fld>
            <a:endParaRPr lang="es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C376C-1586-4CD3-93F0-F564CE29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1941"/>
            <a:ext cx="7886700" cy="6713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L" sz="4400" dirty="0"/>
              <a:t>Programar controlador proporcional.</a:t>
            </a:r>
          </a:p>
          <a:p>
            <a:pPr marL="0" indent="0">
              <a:buNone/>
            </a:pPr>
            <a:endParaRPr lang="es-CL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79CC13-2827-4985-B618-C4F9A908F770}"/>
                  </a:ext>
                </a:extLst>
              </p:cNvPr>
              <p:cNvSpPr txBox="1"/>
              <p:nvPr/>
            </p:nvSpPr>
            <p:spPr>
              <a:xfrm>
                <a:off x="1558436" y="3552093"/>
                <a:ext cx="6389810" cy="6631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𝑝𝑤𝑚</m:t>
                          </m:r>
                        </m:e>
                        <m:sub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L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𝑝𝑤𝑚</m:t>
                          </m:r>
                        </m:e>
                        <m:sub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CL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CL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s-CL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79CC13-2827-4985-B618-C4F9A908F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36" y="3552093"/>
                <a:ext cx="6389810" cy="6631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3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C9082-AC78-4370-BDEE-C092044C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27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E651A-0CAA-4A0B-B411-A974D9E8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58" y="122127"/>
            <a:ext cx="7886700" cy="959327"/>
          </a:xfrm>
        </p:spPr>
        <p:txBody>
          <a:bodyPr/>
          <a:lstStyle/>
          <a:p>
            <a:r>
              <a:rPr lang="es-CL" dirty="0"/>
              <a:t>Funciones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357A7-3644-4718-99C5-DD6648611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2879480"/>
            <a:ext cx="7886700" cy="1099040"/>
          </a:xfrm>
        </p:spPr>
        <p:txBody>
          <a:bodyPr/>
          <a:lstStyle/>
          <a:p>
            <a:r>
              <a:rPr lang="es-CL" dirty="0" err="1"/>
              <a:t>Constrain</a:t>
            </a:r>
            <a:r>
              <a:rPr lang="es-CL" dirty="0"/>
              <a:t>(</a:t>
            </a:r>
            <a:r>
              <a:rPr lang="es-CL" dirty="0" err="1"/>
              <a:t>variable,min,max</a:t>
            </a:r>
            <a:r>
              <a:rPr lang="es-CL" dirty="0"/>
              <a:t>)=Limita a una variable a un rango [</a:t>
            </a:r>
            <a:r>
              <a:rPr lang="es-CL" dirty="0" err="1"/>
              <a:t>min,max</a:t>
            </a:r>
            <a:r>
              <a:rPr lang="es-CL" dirty="0"/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505149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56E55-0AD7-4B7A-AE8B-D26CFF9C9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28</a:t>
            </a:fld>
            <a:endParaRPr lang="es-CL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EFE24D-8CA5-4B88-B771-1ECA4CBB7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5" y="643468"/>
            <a:ext cx="8743292" cy="5388054"/>
          </a:xfr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9AE3856-08C2-48B0-941A-7C97662C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548" y="-137690"/>
            <a:ext cx="3064119" cy="959327"/>
          </a:xfrm>
        </p:spPr>
        <p:txBody>
          <a:bodyPr>
            <a:normAutofit/>
          </a:bodyPr>
          <a:lstStyle/>
          <a:p>
            <a:r>
              <a:rPr lang="es-CL" sz="3600" dirty="0"/>
              <a:t>Batería </a:t>
            </a:r>
            <a:r>
              <a:rPr lang="es-CL" sz="3600" dirty="0" err="1"/>
              <a:t>LiPo</a:t>
            </a:r>
            <a:endParaRPr lang="es-CL" sz="3600" dirty="0"/>
          </a:p>
        </p:txBody>
      </p:sp>
    </p:spTree>
    <p:extLst>
      <p:ext uri="{BB962C8B-B14F-4D97-AF65-F5344CB8AC3E}">
        <p14:creationId xmlns:p14="http://schemas.microsoft.com/office/powerpoint/2010/main" val="569262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11031-1B2C-4D7E-9053-425AB9D2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29</a:t>
            </a:fld>
            <a:endParaRPr lang="es-CL"/>
          </a:p>
        </p:txBody>
      </p:sp>
      <p:pic>
        <p:nvPicPr>
          <p:cNvPr id="6" name="Shape 399">
            <a:extLst>
              <a:ext uri="{FF2B5EF4-FFF2-40B4-BE49-F238E27FC236}">
                <a16:creationId xmlns:a16="http://schemas.microsoft.com/office/drawing/2014/main" id="{C9D68879-F6B9-4992-AF45-E621D588DD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79" t="11467" r="3469" b="10681"/>
          <a:stretch/>
        </p:blipFill>
        <p:spPr>
          <a:xfrm>
            <a:off x="1408754" y="1445423"/>
            <a:ext cx="6712026" cy="3473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46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3933-9318-4469-ADE9-7791B1E4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41004" cy="1325563"/>
          </a:xfrm>
        </p:spPr>
        <p:txBody>
          <a:bodyPr/>
          <a:lstStyle/>
          <a:p>
            <a:r>
              <a:rPr lang="es-CL" dirty="0"/>
              <a:t>¿Qué es Arduino?</a:t>
            </a:r>
          </a:p>
        </p:txBody>
      </p:sp>
      <p:pic>
        <p:nvPicPr>
          <p:cNvPr id="4" name="Shape 74">
            <a:extLst>
              <a:ext uri="{FF2B5EF4-FFF2-40B4-BE49-F238E27FC236}">
                <a16:creationId xmlns:a16="http://schemas.microsoft.com/office/drawing/2014/main" id="{B001F371-0A89-4F74-B632-AE9C67F827D3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872" y="1325563"/>
            <a:ext cx="4893261" cy="23445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73BC3-BCC2-46F7-BE2B-B5A7F4EA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</a:t>
            </a:fld>
            <a:endParaRPr lang="es-CL"/>
          </a:p>
        </p:txBody>
      </p:sp>
      <p:pic>
        <p:nvPicPr>
          <p:cNvPr id="6" name="Shape 94">
            <a:extLst>
              <a:ext uri="{FF2B5EF4-FFF2-40B4-BE49-F238E27FC236}">
                <a16:creationId xmlns:a16="http://schemas.microsoft.com/office/drawing/2014/main" id="{9F4279C0-F250-4D35-9A15-575617E052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71" y="4842730"/>
            <a:ext cx="2760080" cy="114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95">
            <a:extLst>
              <a:ext uri="{FF2B5EF4-FFF2-40B4-BE49-F238E27FC236}">
                <a16:creationId xmlns:a16="http://schemas.microsoft.com/office/drawing/2014/main" id="{EED5D503-6485-4F3B-8D50-B9EB4139749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086" t="11098" r="5309" b="17711"/>
          <a:stretch/>
        </p:blipFill>
        <p:spPr>
          <a:xfrm>
            <a:off x="1004050" y="3793543"/>
            <a:ext cx="2911001" cy="78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2">
            <a:extLst>
              <a:ext uri="{FF2B5EF4-FFF2-40B4-BE49-F238E27FC236}">
                <a16:creationId xmlns:a16="http://schemas.microsoft.com/office/drawing/2014/main" id="{444F4964-FAD0-4A92-B48D-7A765D41369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497" t="2198" r="3109" b="3453"/>
          <a:stretch/>
        </p:blipFill>
        <p:spPr>
          <a:xfrm>
            <a:off x="5858747" y="3798412"/>
            <a:ext cx="2757480" cy="225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4">
            <a:extLst>
              <a:ext uri="{FF2B5EF4-FFF2-40B4-BE49-F238E27FC236}">
                <a16:creationId xmlns:a16="http://schemas.microsoft.com/office/drawing/2014/main" id="{51F8CFBA-DC09-4182-B786-66A1218647A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0518" t="11202" r="29913" b="12537"/>
          <a:stretch/>
        </p:blipFill>
        <p:spPr>
          <a:xfrm>
            <a:off x="6190711" y="1423217"/>
            <a:ext cx="1915999" cy="193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9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DF3C7-A96F-46FD-9F7C-6664030B3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4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F22BF1-761E-480B-8104-08BF6A5A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187573"/>
            <a:ext cx="5086905" cy="806726"/>
          </a:xfrm>
        </p:spPr>
        <p:txBody>
          <a:bodyPr/>
          <a:lstStyle/>
          <a:p>
            <a:r>
              <a:rPr lang="es-CL" dirty="0"/>
              <a:t>¿Qué aprendimos?</a:t>
            </a:r>
          </a:p>
        </p:txBody>
      </p:sp>
      <p:pic>
        <p:nvPicPr>
          <p:cNvPr id="5" name="Shape 237">
            <a:extLst>
              <a:ext uri="{FF2B5EF4-FFF2-40B4-BE49-F238E27FC236}">
                <a16:creationId xmlns:a16="http://schemas.microsoft.com/office/drawing/2014/main" id="{E337EC4A-A564-4AB7-951E-CEE8D5BD7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7764" y="280268"/>
            <a:ext cx="2550652" cy="208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74">
            <a:extLst>
              <a:ext uri="{FF2B5EF4-FFF2-40B4-BE49-F238E27FC236}">
                <a16:creationId xmlns:a16="http://schemas.microsoft.com/office/drawing/2014/main" id="{6A592682-CF2D-4EBC-A27E-D23110B56C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59" y="1056081"/>
            <a:ext cx="2381238" cy="235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47">
            <a:extLst>
              <a:ext uri="{FF2B5EF4-FFF2-40B4-BE49-F238E27FC236}">
                <a16:creationId xmlns:a16="http://schemas.microsoft.com/office/drawing/2014/main" id="{D011A906-0DC2-4299-B93C-1EB238BAC6A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0626" y="4452045"/>
            <a:ext cx="1942479" cy="165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55416-89BB-4D80-A440-407F1F579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92" y="2496270"/>
            <a:ext cx="1889965" cy="1230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19766A-ED36-4D87-B96B-A8B0450C8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891" y="4205538"/>
            <a:ext cx="3060876" cy="1839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261EFB-0A4A-4199-A50F-9EB1D897C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278" y="942850"/>
            <a:ext cx="2070979" cy="2070979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C2757811-8CA5-4FA5-BADB-7CE4B5E38106}"/>
              </a:ext>
            </a:extLst>
          </p:cNvPr>
          <p:cNvSpPr txBox="1">
            <a:spLocks/>
          </p:cNvSpPr>
          <p:nvPr/>
        </p:nvSpPr>
        <p:spPr>
          <a:xfrm>
            <a:off x="668261" y="4063413"/>
            <a:ext cx="752165" cy="6417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if</a:t>
            </a:r>
            <a:endParaRPr lang="es-C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D3AE0AC-CF0F-465B-84F9-7ADE0CA434A3}"/>
              </a:ext>
            </a:extLst>
          </p:cNvPr>
          <p:cNvSpPr txBox="1">
            <a:spLocks/>
          </p:cNvSpPr>
          <p:nvPr/>
        </p:nvSpPr>
        <p:spPr>
          <a:xfrm>
            <a:off x="5232605" y="604723"/>
            <a:ext cx="882970" cy="8067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else</a:t>
            </a:r>
            <a:endParaRPr lang="es-C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5DE812E7-F1BB-49FA-9092-184FF003E994}"/>
              </a:ext>
            </a:extLst>
          </p:cNvPr>
          <p:cNvSpPr txBox="1">
            <a:spLocks/>
          </p:cNvSpPr>
          <p:nvPr/>
        </p:nvSpPr>
        <p:spPr>
          <a:xfrm>
            <a:off x="3627063" y="2981581"/>
            <a:ext cx="2373704" cy="8067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dirty="0" err="1">
                <a:solidFill>
                  <a:schemeClr val="accent4"/>
                </a:solidFill>
              </a:rPr>
              <a:t>digitalWrite</a:t>
            </a:r>
            <a:r>
              <a:rPr lang="es-CL" dirty="0">
                <a:solidFill>
                  <a:schemeClr val="accent4"/>
                </a:solidFill>
              </a:rPr>
              <a:t>(,)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AB887DE-CA2E-41CD-AA00-7A9C3945BD51}"/>
              </a:ext>
            </a:extLst>
          </p:cNvPr>
          <p:cNvSpPr txBox="1">
            <a:spLocks/>
          </p:cNvSpPr>
          <p:nvPr/>
        </p:nvSpPr>
        <p:spPr>
          <a:xfrm>
            <a:off x="7811866" y="2678621"/>
            <a:ext cx="1332134" cy="5746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dirty="0" err="1">
                <a:solidFill>
                  <a:schemeClr val="accent4"/>
                </a:solidFill>
              </a:rPr>
              <a:t>delay</a:t>
            </a:r>
            <a:r>
              <a:rPr lang="es-CL" dirty="0">
                <a:solidFill>
                  <a:schemeClr val="accent4"/>
                </a:solidFill>
              </a:rPr>
              <a:t>()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05D4143B-6170-4871-AE66-349A7B322C81}"/>
              </a:ext>
            </a:extLst>
          </p:cNvPr>
          <p:cNvSpPr txBox="1">
            <a:spLocks/>
          </p:cNvSpPr>
          <p:nvPr/>
        </p:nvSpPr>
        <p:spPr>
          <a:xfrm>
            <a:off x="6016318" y="3825401"/>
            <a:ext cx="2389112" cy="4697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3200" dirty="0" err="1">
                <a:solidFill>
                  <a:schemeClr val="accent4"/>
                </a:solidFill>
              </a:rPr>
              <a:t>digitalRead</a:t>
            </a:r>
            <a:r>
              <a:rPr lang="es-CL" sz="3200" dirty="0">
                <a:solidFill>
                  <a:schemeClr val="accent4"/>
                </a:solidFill>
              </a:rPr>
              <a:t>()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87BB496E-D425-43BB-9CD1-5BFFA157ABC5}"/>
              </a:ext>
            </a:extLst>
          </p:cNvPr>
          <p:cNvSpPr txBox="1">
            <a:spLocks/>
          </p:cNvSpPr>
          <p:nvPr/>
        </p:nvSpPr>
        <p:spPr>
          <a:xfrm>
            <a:off x="3354413" y="2128539"/>
            <a:ext cx="2373704" cy="8067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endParaRPr lang="es-C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1B14C-2AB8-4D3C-BCF1-D696114F4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51" y="332276"/>
            <a:ext cx="2595563" cy="25955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6E71A-8E17-4E46-9D8C-3AD81794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5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33AFD-752F-4F2C-B67F-13D6AB720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3392430"/>
            <a:ext cx="2804748" cy="2390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925F7-F156-484A-B3FF-3FCC8C6A9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35" b="58309"/>
          <a:stretch/>
        </p:blipFill>
        <p:spPr>
          <a:xfrm>
            <a:off x="5503987" y="577507"/>
            <a:ext cx="2493626" cy="2245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8BA54C-08BE-4843-B062-B246F3D20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435" y="3392430"/>
            <a:ext cx="3635890" cy="236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6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9E173-B94C-471C-AA8A-D153123B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6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1DA4B5-A80B-4D65-82E2-2721E382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155359"/>
            <a:ext cx="7886700" cy="1127981"/>
          </a:xfrm>
        </p:spPr>
        <p:txBody>
          <a:bodyPr/>
          <a:lstStyle/>
          <a:p>
            <a:r>
              <a:rPr lang="es-CL" dirty="0"/>
              <a:t>Sistema de control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2622E6-1C91-4B6F-B6ED-2AB828566488}"/>
              </a:ext>
            </a:extLst>
          </p:cNvPr>
          <p:cNvSpPr/>
          <p:nvPr/>
        </p:nvSpPr>
        <p:spPr>
          <a:xfrm>
            <a:off x="1655885" y="2857504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Controlador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F7C83D-30AD-453D-AE71-1C1168198E44}"/>
              </a:ext>
            </a:extLst>
          </p:cNvPr>
          <p:cNvSpPr/>
          <p:nvPr/>
        </p:nvSpPr>
        <p:spPr>
          <a:xfrm>
            <a:off x="3815861" y="2857504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Actuador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9B136-BF2D-40E0-805B-46A57469FDB9}"/>
              </a:ext>
            </a:extLst>
          </p:cNvPr>
          <p:cNvSpPr txBox="1"/>
          <p:nvPr/>
        </p:nvSpPr>
        <p:spPr>
          <a:xfrm>
            <a:off x="474691" y="2806723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Entrada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A40FE5-B51A-45A7-9472-66E943E723A8}"/>
              </a:ext>
            </a:extLst>
          </p:cNvPr>
          <p:cNvCxnSpPr>
            <a:cxnSpLocks/>
          </p:cNvCxnSpPr>
          <p:nvPr/>
        </p:nvCxnSpPr>
        <p:spPr>
          <a:xfrm>
            <a:off x="7702795" y="3305912"/>
            <a:ext cx="500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8233A-F75B-4791-B128-509F0C98122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081454" y="3305912"/>
            <a:ext cx="5744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4F73A5-85E9-4CCA-8754-A5DCF425CF9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440724" y="3305912"/>
            <a:ext cx="3751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1E62AA-1098-4D42-A8C7-6347C3288C93}"/>
              </a:ext>
            </a:extLst>
          </p:cNvPr>
          <p:cNvSpPr/>
          <p:nvPr/>
        </p:nvSpPr>
        <p:spPr>
          <a:xfrm>
            <a:off x="5923081" y="2857504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Planta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4B64DE-F2FB-4AB5-ACF9-D787DC849834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5600700" y="3305912"/>
            <a:ext cx="3223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019EAB-0A6A-46A5-B0F9-BD32D7D9A88E}"/>
              </a:ext>
            </a:extLst>
          </p:cNvPr>
          <p:cNvSpPr txBox="1"/>
          <p:nvPr/>
        </p:nvSpPr>
        <p:spPr>
          <a:xfrm>
            <a:off x="7767915" y="2815514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Salida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956B24-C89B-4753-8EA9-33B89AAD35D4}"/>
                  </a:ext>
                </a:extLst>
              </p:cNvPr>
              <p:cNvSpPr txBox="1"/>
              <p:nvPr/>
            </p:nvSpPr>
            <p:spPr>
              <a:xfrm>
                <a:off x="474691" y="4853281"/>
                <a:ext cx="28472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CL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salida</a:t>
                </a:r>
                <a:r>
                  <a:rPr lang="es-CL" sz="2400" dirty="0"/>
                  <a:t> </a:t>
                </a:r>
                <a14:m>
                  <m:oMath xmlns:m="http://schemas.openxmlformats.org/officeDocument/2006/math">
                    <m:r>
                      <a:rPr lang="es-CL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𝑒𝑛𝑡𝑟𝑎𝑑𝑎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956B24-C89B-4753-8EA9-33B89AAD3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1" y="4853281"/>
                <a:ext cx="2847247" cy="369332"/>
              </a:xfrm>
              <a:prstGeom prst="rect">
                <a:avLst/>
              </a:prstGeom>
              <a:blipFill>
                <a:blip r:embed="rId2"/>
                <a:stretch>
                  <a:fillRect l="-6638" t="-27869" b="-4590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2">
            <a:extLst>
              <a:ext uri="{FF2B5EF4-FFF2-40B4-BE49-F238E27FC236}">
                <a16:creationId xmlns:a16="http://schemas.microsoft.com/office/drawing/2014/main" id="{8D5A0314-1B68-4C1D-B9F0-96940E86F2E3}"/>
              </a:ext>
            </a:extLst>
          </p:cNvPr>
          <p:cNvSpPr txBox="1">
            <a:spLocks/>
          </p:cNvSpPr>
          <p:nvPr/>
        </p:nvSpPr>
        <p:spPr>
          <a:xfrm>
            <a:off x="3717682" y="1608659"/>
            <a:ext cx="2955681" cy="8121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2800" i="1" dirty="0"/>
              <a:t>Lazo abierto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B9CCE3-B549-47B4-BDCC-59B103FBC2BF}"/>
              </a:ext>
            </a:extLst>
          </p:cNvPr>
          <p:cNvCxnSpPr>
            <a:cxnSpLocks/>
          </p:cNvCxnSpPr>
          <p:nvPr/>
        </p:nvCxnSpPr>
        <p:spPr>
          <a:xfrm>
            <a:off x="3368921" y="5037947"/>
            <a:ext cx="586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53E3846-BC05-4CE6-A714-DD5512846FFB}"/>
              </a:ext>
            </a:extLst>
          </p:cNvPr>
          <p:cNvSpPr txBox="1"/>
          <p:nvPr/>
        </p:nvSpPr>
        <p:spPr>
          <a:xfrm>
            <a:off x="4098773" y="4437035"/>
            <a:ext cx="2363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Modelo de planta o mapeo en condiciones FIJAS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66CF68-2914-497C-9C9D-EB3A9132EBC7}"/>
              </a:ext>
            </a:extLst>
          </p:cNvPr>
          <p:cNvCxnSpPr>
            <a:cxnSpLocks/>
          </p:cNvCxnSpPr>
          <p:nvPr/>
        </p:nvCxnSpPr>
        <p:spPr>
          <a:xfrm>
            <a:off x="6462347" y="5037199"/>
            <a:ext cx="586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A85FDA-49A5-4A4B-946B-AA1F6FD56C56}"/>
              </a:ext>
            </a:extLst>
          </p:cNvPr>
          <p:cNvSpPr txBox="1"/>
          <p:nvPr/>
        </p:nvSpPr>
        <p:spPr>
          <a:xfrm>
            <a:off x="7144528" y="4621700"/>
            <a:ext cx="236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No se adapta, impreciso</a:t>
            </a:r>
          </a:p>
        </p:txBody>
      </p:sp>
    </p:spTree>
    <p:extLst>
      <p:ext uri="{BB962C8B-B14F-4D97-AF65-F5344CB8AC3E}">
        <p14:creationId xmlns:p14="http://schemas.microsoft.com/office/powerpoint/2010/main" val="287374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882DB-6002-40D0-A9C3-3262F212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7</a:t>
            </a:fld>
            <a:endParaRPr lang="es-C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9D7CAA-3308-45BA-8B16-3D186AEF0D7D}"/>
              </a:ext>
            </a:extLst>
          </p:cNvPr>
          <p:cNvGrpSpPr/>
          <p:nvPr/>
        </p:nvGrpSpPr>
        <p:grpSpPr>
          <a:xfrm>
            <a:off x="1263337" y="2321112"/>
            <a:ext cx="378070" cy="369332"/>
            <a:chOff x="1485899" y="3938954"/>
            <a:chExt cx="378070" cy="36933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05926F-D056-49FB-BEC6-BB60689EEB6B}"/>
                </a:ext>
              </a:extLst>
            </p:cNvPr>
            <p:cNvSpPr/>
            <p:nvPr/>
          </p:nvSpPr>
          <p:spPr>
            <a:xfrm>
              <a:off x="1485900" y="3938954"/>
              <a:ext cx="378069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1C8AD9D5-B1EC-4CD4-95F4-94AA02C32614}"/>
                </a:ext>
              </a:extLst>
            </p:cNvPr>
            <p:cNvSpPr/>
            <p:nvPr/>
          </p:nvSpPr>
          <p:spPr>
            <a:xfrm>
              <a:off x="1485899" y="3938954"/>
              <a:ext cx="378069" cy="369332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56499D-7468-429E-9FB9-CFD95D50E813}"/>
              </a:ext>
            </a:extLst>
          </p:cNvPr>
          <p:cNvSpPr/>
          <p:nvPr/>
        </p:nvSpPr>
        <p:spPr>
          <a:xfrm>
            <a:off x="1959217" y="2057370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Controlador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EDABF2-63E9-4B6C-A1C2-92CF95FA0B78}"/>
              </a:ext>
            </a:extLst>
          </p:cNvPr>
          <p:cNvSpPr/>
          <p:nvPr/>
        </p:nvSpPr>
        <p:spPr>
          <a:xfrm>
            <a:off x="4119193" y="2057370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Actuador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D4A7F-BC24-4C32-8C17-258C69E3A353}"/>
              </a:ext>
            </a:extLst>
          </p:cNvPr>
          <p:cNvSpPr txBox="1"/>
          <p:nvPr/>
        </p:nvSpPr>
        <p:spPr>
          <a:xfrm>
            <a:off x="174379" y="2046304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Entrada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A663C-B015-4E71-95EE-BE3F895265F1}"/>
              </a:ext>
            </a:extLst>
          </p:cNvPr>
          <p:cNvCxnSpPr>
            <a:cxnSpLocks/>
          </p:cNvCxnSpPr>
          <p:nvPr/>
        </p:nvCxnSpPr>
        <p:spPr>
          <a:xfrm>
            <a:off x="8006127" y="2505778"/>
            <a:ext cx="500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9C31F-32E6-4BE8-93CE-D43B6FF20B5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52951" y="2505778"/>
            <a:ext cx="3062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2FE882-2749-498F-BA4F-8B78544DE14C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744056" y="2505778"/>
            <a:ext cx="3751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630481-3E7C-42FD-A405-F1B84E34B370}"/>
              </a:ext>
            </a:extLst>
          </p:cNvPr>
          <p:cNvSpPr/>
          <p:nvPr/>
        </p:nvSpPr>
        <p:spPr>
          <a:xfrm>
            <a:off x="6226413" y="2057370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Planta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D61AE-BF21-4902-9145-C927C4E95E7F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904032" y="2505778"/>
            <a:ext cx="3223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3E604B-1A6B-44E7-8B64-87AD1310701D}"/>
              </a:ext>
            </a:extLst>
          </p:cNvPr>
          <p:cNvSpPr txBox="1"/>
          <p:nvPr/>
        </p:nvSpPr>
        <p:spPr>
          <a:xfrm>
            <a:off x="8211831" y="2006588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Salida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1AF046B-D523-4084-A342-00EFA4600692}"/>
              </a:ext>
            </a:extLst>
          </p:cNvPr>
          <p:cNvSpPr/>
          <p:nvPr/>
        </p:nvSpPr>
        <p:spPr>
          <a:xfrm>
            <a:off x="4119192" y="3694319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Sensor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C2C6C7-E11A-450C-9E4C-3DA0861B856B}"/>
              </a:ext>
            </a:extLst>
          </p:cNvPr>
          <p:cNvCxnSpPr>
            <a:cxnSpLocks/>
            <a:stCxn id="14" idx="3"/>
            <a:endCxn id="18" idx="3"/>
          </p:cNvCxnSpPr>
          <p:nvPr/>
        </p:nvCxnSpPr>
        <p:spPr>
          <a:xfrm flipH="1">
            <a:off x="5904031" y="2505778"/>
            <a:ext cx="2107221" cy="1636949"/>
          </a:xfrm>
          <a:prstGeom prst="bentConnector3">
            <a:avLst>
              <a:gd name="adj1" fmla="val -1084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7E0922F2-2755-4B01-8E6B-D59CE1989D38}"/>
              </a:ext>
            </a:extLst>
          </p:cNvPr>
          <p:cNvSpPr txBox="1">
            <a:spLocks/>
          </p:cNvSpPr>
          <p:nvPr/>
        </p:nvSpPr>
        <p:spPr>
          <a:xfrm>
            <a:off x="3949208" y="699360"/>
            <a:ext cx="2955681" cy="8121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2800" i="1" dirty="0"/>
              <a:t>Lazo cerrado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85516F-7A1A-4483-83B4-4C7B18323B02}"/>
              </a:ext>
            </a:extLst>
          </p:cNvPr>
          <p:cNvCxnSpPr>
            <a:stCxn id="18" idx="1"/>
            <a:endCxn id="6" idx="4"/>
          </p:cNvCxnSpPr>
          <p:nvPr/>
        </p:nvCxnSpPr>
        <p:spPr>
          <a:xfrm rot="10800000">
            <a:off x="1452374" y="2690445"/>
            <a:ext cx="2666819" cy="14522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DD0D54-D368-4DCF-8601-46E48416CE0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650807" y="2505778"/>
            <a:ext cx="6125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6FE9E0-84CD-4778-B9CD-2621B93E9247}"/>
              </a:ext>
            </a:extLst>
          </p:cNvPr>
          <p:cNvSpPr txBox="1"/>
          <p:nvPr/>
        </p:nvSpPr>
        <p:spPr>
          <a:xfrm>
            <a:off x="2309172" y="3674434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EB96D-EDDD-4B6B-BDA0-F3B06A556EED}"/>
              </a:ext>
            </a:extLst>
          </p:cNvPr>
          <p:cNvSpPr txBox="1"/>
          <p:nvPr/>
        </p:nvSpPr>
        <p:spPr>
          <a:xfrm>
            <a:off x="2456066" y="5011106"/>
            <a:ext cx="532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Error=Referencia(entrada)-Valor medido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AB2E40-E8E4-4ED4-B8E1-3685E5FCC0F4}"/>
              </a:ext>
            </a:extLst>
          </p:cNvPr>
          <p:cNvSpPr txBox="1"/>
          <p:nvPr/>
        </p:nvSpPr>
        <p:spPr>
          <a:xfrm>
            <a:off x="2885775" y="5661909"/>
            <a:ext cx="542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Más complejo, pero más preciso.</a:t>
            </a:r>
          </a:p>
        </p:txBody>
      </p:sp>
    </p:spTree>
    <p:extLst>
      <p:ext uri="{BB962C8B-B14F-4D97-AF65-F5344CB8AC3E}">
        <p14:creationId xmlns:p14="http://schemas.microsoft.com/office/powerpoint/2010/main" val="197624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A3E394-D6AC-4E70-A6F7-2FBE347A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8</a:t>
            </a:fld>
            <a:endParaRPr lang="es-C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CA3E53-4D20-43AA-A491-711C631C729F}"/>
              </a:ext>
            </a:extLst>
          </p:cNvPr>
          <p:cNvGrpSpPr/>
          <p:nvPr/>
        </p:nvGrpSpPr>
        <p:grpSpPr>
          <a:xfrm>
            <a:off x="1263337" y="2321112"/>
            <a:ext cx="378070" cy="369332"/>
            <a:chOff x="1485899" y="3938954"/>
            <a:chExt cx="378070" cy="36933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B43570-6979-4108-96DA-4BB6CBA4FA76}"/>
                </a:ext>
              </a:extLst>
            </p:cNvPr>
            <p:cNvSpPr/>
            <p:nvPr/>
          </p:nvSpPr>
          <p:spPr>
            <a:xfrm>
              <a:off x="1485900" y="3938954"/>
              <a:ext cx="378069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9048F5FE-E59B-44F0-BD57-087F4B5AB0B9}"/>
                </a:ext>
              </a:extLst>
            </p:cNvPr>
            <p:cNvSpPr/>
            <p:nvPr/>
          </p:nvSpPr>
          <p:spPr>
            <a:xfrm>
              <a:off x="1485899" y="3938954"/>
              <a:ext cx="378069" cy="369332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FA8095-B6FB-438D-A3CC-B764689FFC06}"/>
              </a:ext>
            </a:extLst>
          </p:cNvPr>
          <p:cNvSpPr/>
          <p:nvPr/>
        </p:nvSpPr>
        <p:spPr>
          <a:xfrm>
            <a:off x="1959217" y="2057370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Controlador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406FBC-6F97-4D2A-9B5B-55D75F5A5ADC}"/>
              </a:ext>
            </a:extLst>
          </p:cNvPr>
          <p:cNvSpPr/>
          <p:nvPr/>
        </p:nvSpPr>
        <p:spPr>
          <a:xfrm>
            <a:off x="4119193" y="2057370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Calefactor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76912-ED2C-48D7-B8F8-2E1C9978F577}"/>
              </a:ext>
            </a:extLst>
          </p:cNvPr>
          <p:cNvSpPr txBox="1"/>
          <p:nvPr/>
        </p:nvSpPr>
        <p:spPr>
          <a:xfrm>
            <a:off x="174379" y="2046304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Entrada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903078-84DE-426F-8035-05E27FBB77E3}"/>
              </a:ext>
            </a:extLst>
          </p:cNvPr>
          <p:cNvCxnSpPr>
            <a:cxnSpLocks/>
          </p:cNvCxnSpPr>
          <p:nvPr/>
        </p:nvCxnSpPr>
        <p:spPr>
          <a:xfrm>
            <a:off x="8006127" y="2505778"/>
            <a:ext cx="500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783648-398B-4A9B-9382-B00F7F8A67D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52951" y="2505778"/>
            <a:ext cx="3062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834386-4D9F-4912-AE01-121CF5330FA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744056" y="2505778"/>
            <a:ext cx="3751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381436-E5BA-4073-9156-2EF66DE4E041}"/>
              </a:ext>
            </a:extLst>
          </p:cNvPr>
          <p:cNvSpPr/>
          <p:nvPr/>
        </p:nvSpPr>
        <p:spPr>
          <a:xfrm>
            <a:off x="6226413" y="2057370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Bloque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C8AA8F-11B0-4DE6-B8EF-FB365794639E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904032" y="2505778"/>
            <a:ext cx="3223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2A3CCE-5985-49CB-982A-3BBEF6E221E2}"/>
              </a:ext>
            </a:extLst>
          </p:cNvPr>
          <p:cNvSpPr txBox="1"/>
          <p:nvPr/>
        </p:nvSpPr>
        <p:spPr>
          <a:xfrm>
            <a:off x="8211831" y="2006588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Salida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0ADD69-6623-49AC-A346-C8AA7631DC78}"/>
              </a:ext>
            </a:extLst>
          </p:cNvPr>
          <p:cNvSpPr/>
          <p:nvPr/>
        </p:nvSpPr>
        <p:spPr>
          <a:xfrm>
            <a:off x="4119192" y="3694319"/>
            <a:ext cx="1784839" cy="896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>
                <a:latin typeface="Gidolinya" panose="02000503000000000000" pitchFamily="50" charset="0"/>
              </a:rPr>
              <a:t>Termocupla</a:t>
            </a:r>
          </a:p>
        </p:txBody>
      </p:sp>
      <p:cxnSp>
        <p:nvCxnSpPr>
          <p:cNvPr id="18" name="Straight Arrow Connector 18">
            <a:extLst>
              <a:ext uri="{FF2B5EF4-FFF2-40B4-BE49-F238E27FC236}">
                <a16:creationId xmlns:a16="http://schemas.microsoft.com/office/drawing/2014/main" id="{71BE310E-2826-4984-A9B8-357ADC894661}"/>
              </a:ext>
            </a:extLst>
          </p:cNvPr>
          <p:cNvCxnSpPr>
            <a:cxnSpLocks/>
            <a:stCxn id="14" idx="3"/>
            <a:endCxn id="17" idx="3"/>
          </p:cNvCxnSpPr>
          <p:nvPr/>
        </p:nvCxnSpPr>
        <p:spPr>
          <a:xfrm flipH="1">
            <a:off x="5904031" y="2505778"/>
            <a:ext cx="2107221" cy="1636949"/>
          </a:xfrm>
          <a:prstGeom prst="bentConnector3">
            <a:avLst>
              <a:gd name="adj1" fmla="val -1084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6">
            <a:extLst>
              <a:ext uri="{FF2B5EF4-FFF2-40B4-BE49-F238E27FC236}">
                <a16:creationId xmlns:a16="http://schemas.microsoft.com/office/drawing/2014/main" id="{CB83C8C6-F9BF-479E-A5A3-D17FA899DC60}"/>
              </a:ext>
            </a:extLst>
          </p:cNvPr>
          <p:cNvCxnSpPr>
            <a:stCxn id="17" idx="1"/>
            <a:endCxn id="6" idx="4"/>
          </p:cNvCxnSpPr>
          <p:nvPr/>
        </p:nvCxnSpPr>
        <p:spPr>
          <a:xfrm rot="10800000">
            <a:off x="1452374" y="2690445"/>
            <a:ext cx="2666819" cy="14522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B18710-E3D3-4E43-B5E1-83C2D601E503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650807" y="2505778"/>
            <a:ext cx="6125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E64707-4A32-4CE3-B2AF-461A1B04319A}"/>
              </a:ext>
            </a:extLst>
          </p:cNvPr>
          <p:cNvSpPr txBox="1"/>
          <p:nvPr/>
        </p:nvSpPr>
        <p:spPr>
          <a:xfrm>
            <a:off x="2309172" y="3674434"/>
            <a:ext cx="13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Gidolinya" panose="02000503000000000000" pitchFamily="50" charset="0"/>
              </a:rPr>
              <a:t>Error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B73E693C-AF7C-4836-B996-EF30BA33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155359"/>
            <a:ext cx="7886700" cy="1127981"/>
          </a:xfrm>
        </p:spPr>
        <p:txBody>
          <a:bodyPr/>
          <a:lstStyle/>
          <a:p>
            <a:r>
              <a:rPr lang="es-CL" dirty="0"/>
              <a:t>Impresora 3D</a:t>
            </a:r>
          </a:p>
        </p:txBody>
      </p:sp>
    </p:spTree>
    <p:extLst>
      <p:ext uri="{BB962C8B-B14F-4D97-AF65-F5344CB8AC3E}">
        <p14:creationId xmlns:p14="http://schemas.microsoft.com/office/powerpoint/2010/main" val="271579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5D373-2C4A-4B39-A644-706FA8B4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9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88A0C7-79D3-4227-B1B4-478621A8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12" y="122127"/>
            <a:ext cx="7886700" cy="1325563"/>
          </a:xfrm>
        </p:spPr>
        <p:txBody>
          <a:bodyPr/>
          <a:lstStyle/>
          <a:p>
            <a:r>
              <a:rPr lang="es-CL" dirty="0"/>
              <a:t>Tipos de control en lazo cerrado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49836-ED81-464D-9E61-CBA6F636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12" y="1561855"/>
            <a:ext cx="7886700" cy="1325563"/>
          </a:xfrm>
        </p:spPr>
        <p:txBody>
          <a:bodyPr/>
          <a:lstStyle/>
          <a:p>
            <a:r>
              <a:rPr lang="es-CL" dirty="0"/>
              <a:t>Control </a:t>
            </a:r>
            <a:r>
              <a:rPr lang="es-CL" dirty="0" err="1"/>
              <a:t>On</a:t>
            </a:r>
            <a:r>
              <a:rPr lang="es-CL" dirty="0"/>
              <a:t>/Off: Se enciende o apaga un actuador si es que la variable de la planta no se encuentra dentro de un umbral.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E425B-0021-477F-AEEA-F215A750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66" y="2746130"/>
            <a:ext cx="49815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788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FabLab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blab" id="{8F26B454-BFB4-4F2E-B940-CB30936F0E24}" vid="{C6F6DF9E-059B-48E3-9CF8-A5F01977AF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Fablab</Template>
  <TotalTime>2901</TotalTime>
  <Words>654</Words>
  <Application>Microsoft Office PowerPoint</Application>
  <PresentationFormat>On-screen Show (4:3)</PresentationFormat>
  <Paragraphs>193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Gidolinya</vt:lpstr>
      <vt:lpstr>Template FabLab</vt:lpstr>
      <vt:lpstr>Taller de Arduino 3 </vt:lpstr>
      <vt:lpstr>En el capítulo anterior…</vt:lpstr>
      <vt:lpstr>¿Qué es Arduino?</vt:lpstr>
      <vt:lpstr>¿Qué aprendimos?</vt:lpstr>
      <vt:lpstr>PowerPoint Presentation</vt:lpstr>
      <vt:lpstr>Sistema de control</vt:lpstr>
      <vt:lpstr>PowerPoint Presentation</vt:lpstr>
      <vt:lpstr>Impresora 3D</vt:lpstr>
      <vt:lpstr>Tipos de control en lazo cerrado</vt:lpstr>
      <vt:lpstr>PowerPoint Presentation</vt:lpstr>
      <vt:lpstr>PowerPoint Presentation</vt:lpstr>
      <vt:lpstr>PowerPoint Presentation</vt:lpstr>
      <vt:lpstr>Control de velocidad en lazo abierto</vt:lpstr>
      <vt:lpstr>Microgear Motor</vt:lpstr>
      <vt:lpstr>Puente H Dual TB6612FNG </vt:lpstr>
      <vt:lpstr>PowerPoint Presentation</vt:lpstr>
      <vt:lpstr>PowerPoint Presentation</vt:lpstr>
      <vt:lpstr>PowerPoint Presentation</vt:lpstr>
      <vt:lpstr>Funciones</vt:lpstr>
      <vt:lpstr>¿Y si queremos controlar más  precisamente la frecuencia?</vt:lpstr>
      <vt:lpstr>¿Cómo medimos la frecuencia?</vt:lpstr>
      <vt:lpstr>PowerPoint Presentation</vt:lpstr>
      <vt:lpstr>Funciones</vt:lpstr>
      <vt:lpstr>Control de velocidad en lazo cerrado</vt:lpstr>
      <vt:lpstr>PowerPoint Presentation</vt:lpstr>
      <vt:lpstr>PowerPoint Presentation</vt:lpstr>
      <vt:lpstr>Funciones</vt:lpstr>
      <vt:lpstr>Batería LiPo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JK</dc:creator>
  <cp:lastModifiedBy>JK</cp:lastModifiedBy>
  <cp:revision>111</cp:revision>
  <dcterms:created xsi:type="dcterms:W3CDTF">2018-04-25T18:37:35Z</dcterms:created>
  <dcterms:modified xsi:type="dcterms:W3CDTF">2018-09-26T19:44:48Z</dcterms:modified>
</cp:coreProperties>
</file>